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mp4" ContentType="video/mp4"/>
  <Default Extension="emf" ContentType="image/x-em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341" r:id="rId3"/>
    <p:sldId id="340" r:id="rId4"/>
    <p:sldId id="34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606" autoAdjust="0"/>
    <p:restoredTop sz="91390" autoAdjust="0"/>
  </p:normalViewPr>
  <p:slideViewPr>
    <p:cSldViewPr snapToGrid="0" snapToObjects="1">
      <p:cViewPr>
        <p:scale>
          <a:sx n="104" d="100"/>
          <a:sy n="104" d="100"/>
        </p:scale>
        <p:origin x="1136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AFCBB-4B0D-0143-87CB-F7BF0955083F}" type="datetimeFigureOut">
              <a:rPr lang="en-US" smtClean="0"/>
              <a:t>3/20/17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9DB42-B740-C64A-8534-5FE8D8C38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342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01A23-E04D-CA45-A4A9-ACBDE5873C1F}" type="datetimeFigureOut">
              <a:rPr lang="en-US" smtClean="0"/>
              <a:t>3/20/17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E7C7F-4252-884F-BFF8-F75577491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3396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E7C7F-4252-884F-BFF8-F755774910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92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E7C7F-4252-884F-BFF8-F755774910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11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E7C7F-4252-884F-BFF8-F755774910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09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edit</a:t>
            </a:r>
            <a:r>
              <a:rPr lang="sv-SE" dirty="0" smtClean="0"/>
              <a:t> Master </a:t>
            </a:r>
            <a:r>
              <a:rPr lang="sv-SE" dirty="0" err="1" smtClean="0"/>
              <a:t>title</a:t>
            </a:r>
            <a:r>
              <a:rPr lang="sv-SE" dirty="0" smtClean="0"/>
              <a:t>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edit</a:t>
            </a:r>
            <a:r>
              <a:rPr lang="sv-SE" dirty="0" smtClean="0"/>
              <a:t> Master </a:t>
            </a:r>
            <a:r>
              <a:rPr lang="sv-SE" dirty="0" err="1" smtClean="0"/>
              <a:t>subtitle</a:t>
            </a:r>
            <a:r>
              <a:rPr lang="sv-SE" dirty="0" smtClean="0"/>
              <a:t>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5D058D7-2009-7E44-AADB-961AA82A4D91}" type="datetime1">
              <a:rPr lang="de-DE" smtClean="0"/>
              <a:t>20.03.17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895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008CCA-58C9-4E46-A9DD-682A745A7CCE}" type="datetime1">
              <a:rPr lang="de-DE" smtClean="0"/>
              <a:t>20.03.17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41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A392EA-FDD6-324A-9544-387A8C35CEDE}" type="datetime1">
              <a:rPr lang="de-DE" smtClean="0"/>
              <a:t>20.03.17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139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edit</a:t>
            </a:r>
            <a:r>
              <a:rPr lang="sv-SE" dirty="0" smtClean="0"/>
              <a:t> Master text </a:t>
            </a:r>
            <a:r>
              <a:rPr lang="sv-SE" dirty="0" err="1" smtClean="0"/>
              <a:t>styles</a:t>
            </a:r>
            <a:endParaRPr lang="sv-SE" dirty="0" smtClean="0"/>
          </a:p>
          <a:p>
            <a:pPr lvl="1"/>
            <a:r>
              <a:rPr lang="sv-SE" dirty="0" smtClean="0"/>
              <a:t>Second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2"/>
            <a:r>
              <a:rPr lang="sv-SE" dirty="0" err="1" smtClean="0"/>
              <a:t>Third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3"/>
            <a:r>
              <a:rPr lang="sv-SE" dirty="0" err="1" smtClean="0"/>
              <a:t>Fourth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4"/>
            <a:r>
              <a:rPr lang="sv-SE" dirty="0" err="1" smtClean="0"/>
              <a:t>Fifth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3A09791-85D6-3541-87CB-6CECA149E6CE}" type="datetime1">
              <a:rPr lang="de-DE" smtClean="0"/>
              <a:t>20.03.17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524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95259A-6929-1B49-A2B8-B5C282A3972D}" type="datetime1">
              <a:rPr lang="de-DE" smtClean="0"/>
              <a:t>20.03.17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489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edit</a:t>
            </a:r>
            <a:r>
              <a:rPr lang="sv-SE" dirty="0" smtClean="0"/>
              <a:t> Master text </a:t>
            </a:r>
            <a:r>
              <a:rPr lang="sv-SE" dirty="0" err="1" smtClean="0"/>
              <a:t>styles</a:t>
            </a:r>
            <a:endParaRPr lang="sv-SE" dirty="0" smtClean="0"/>
          </a:p>
          <a:p>
            <a:pPr lvl="1"/>
            <a:r>
              <a:rPr lang="sv-SE" dirty="0" smtClean="0"/>
              <a:t>Second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2"/>
            <a:r>
              <a:rPr lang="sv-SE" dirty="0" err="1" smtClean="0"/>
              <a:t>Third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3"/>
            <a:r>
              <a:rPr lang="sv-SE" dirty="0" err="1" smtClean="0"/>
              <a:t>Fourth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4"/>
            <a:r>
              <a:rPr lang="sv-SE" dirty="0" err="1" smtClean="0"/>
              <a:t>Fifth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edit</a:t>
            </a:r>
            <a:r>
              <a:rPr lang="sv-SE" dirty="0" smtClean="0"/>
              <a:t> Master text </a:t>
            </a:r>
            <a:r>
              <a:rPr lang="sv-SE" dirty="0" err="1" smtClean="0"/>
              <a:t>styles</a:t>
            </a:r>
            <a:endParaRPr lang="sv-SE" dirty="0" smtClean="0"/>
          </a:p>
          <a:p>
            <a:pPr lvl="1"/>
            <a:r>
              <a:rPr lang="sv-SE" dirty="0" smtClean="0"/>
              <a:t>Second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2"/>
            <a:r>
              <a:rPr lang="sv-SE" dirty="0" err="1" smtClean="0"/>
              <a:t>Third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3"/>
            <a:r>
              <a:rPr lang="sv-SE" dirty="0" err="1" smtClean="0"/>
              <a:t>Fourth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4"/>
            <a:r>
              <a:rPr lang="sv-SE" dirty="0" err="1" smtClean="0"/>
              <a:t>Fifth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BE5F436-065A-644F-9C0F-614AE04C82AB}" type="datetime1">
              <a:rPr lang="de-DE" smtClean="0"/>
              <a:t>20.03.17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68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D801AF3-D557-D24B-8D5F-0A7E231A6771}" type="datetime1">
              <a:rPr lang="de-DE" smtClean="0"/>
              <a:t>20.03.17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7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4108B06-BE1E-7140-AB32-C75AEF47AB39}" type="datetime1">
              <a:rPr lang="de-DE" smtClean="0"/>
              <a:t>20.03.17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070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788FFB-7274-8649-917B-FACAA5F2F9D8}" type="datetime1">
              <a:rPr lang="de-DE" smtClean="0"/>
              <a:t>20.03.17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773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3351A42-742C-1241-B88E-C2E3366C5281}" type="datetime1">
              <a:rPr lang="de-DE" smtClean="0"/>
              <a:t>20.03.17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354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70E1-606D-B74D-9A5B-730A69937E5A}" type="datetime1">
              <a:rPr lang="de-DE" smtClean="0"/>
              <a:t>20.03.17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Considering uncertainty in robot decision making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69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edit</a:t>
            </a:r>
            <a:r>
              <a:rPr lang="sv-SE" dirty="0" smtClean="0"/>
              <a:t> Master </a:t>
            </a:r>
            <a:r>
              <a:rPr lang="sv-SE" dirty="0" err="1" smtClean="0"/>
              <a:t>title</a:t>
            </a:r>
            <a:r>
              <a:rPr lang="sv-SE" dirty="0" smtClean="0"/>
              <a:t>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edit</a:t>
            </a:r>
            <a:r>
              <a:rPr lang="sv-SE" dirty="0" smtClean="0"/>
              <a:t> Master text </a:t>
            </a:r>
            <a:r>
              <a:rPr lang="sv-SE" dirty="0" err="1" smtClean="0"/>
              <a:t>styles</a:t>
            </a:r>
            <a:endParaRPr lang="sv-SE" dirty="0" smtClean="0"/>
          </a:p>
          <a:p>
            <a:pPr lvl="1"/>
            <a:r>
              <a:rPr lang="sv-SE" dirty="0" smtClean="0"/>
              <a:t>Second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2"/>
            <a:r>
              <a:rPr lang="sv-SE" dirty="0" err="1" smtClean="0"/>
              <a:t>Third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3"/>
            <a:r>
              <a:rPr lang="sv-SE" dirty="0" err="1" smtClean="0"/>
              <a:t>Fourth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sv-SE" dirty="0" smtClean="0"/>
          </a:p>
          <a:p>
            <a:pPr lvl="4"/>
            <a:r>
              <a:rPr lang="sv-SE" dirty="0" err="1" smtClean="0"/>
              <a:t>Fifth</a:t>
            </a:r>
            <a:r>
              <a:rPr lang="sv-SE" dirty="0" smtClean="0"/>
              <a:t> </a:t>
            </a:r>
            <a:r>
              <a:rPr lang="sv-SE" dirty="0" err="1" smtClean="0"/>
              <a:t>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Considering uncertainty in robot decision making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DDB99-39B6-5E48-AC5B-08F7F4D4380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201301"/>
            <a:ext cx="2271252" cy="52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47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Helvetica Neue"/>
          <a:ea typeface="+mj-ea"/>
          <a:cs typeface="Helvetica Neu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4" Type="http://schemas.openxmlformats.org/officeDocument/2006/relationships/video" Target="../media/media2.mp4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9" Type="http://schemas.openxmlformats.org/officeDocument/2006/relationships/image" Target="../media/image3.png"/><Relationship Id="rId10" Type="http://schemas.openxmlformats.org/officeDocument/2006/relationships/image" Target="../media/image6.tiff"/><Relationship Id="rId11" Type="http://schemas.openxmlformats.org/officeDocument/2006/relationships/image" Target="../media/image7.tiff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5" Type="http://schemas.openxmlformats.org/officeDocument/2006/relationships/image" Target="../media/image8.tiff"/><Relationship Id="rId6" Type="http://schemas.openxmlformats.org/officeDocument/2006/relationships/image" Target="../media/image9.tiff"/><Relationship Id="rId7" Type="http://schemas.openxmlformats.org/officeDocument/2006/relationships/image" Target="../media/image10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51733" y="168307"/>
            <a:ext cx="8229600" cy="14797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Helvetica Neue"/>
                <a:ea typeface="+mj-ea"/>
                <a:cs typeface="Helvetica Neue"/>
              </a:defRPr>
            </a:lvl1pPr>
          </a:lstStyle>
          <a:p>
            <a:pPr algn="l"/>
            <a:r>
              <a:rPr lang="en-US" sz="3600" dirty="0" smtClean="0"/>
              <a:t>Towards teaching from demonstration in industrial collaborative</a:t>
            </a:r>
          </a:p>
          <a:p>
            <a:pPr algn="l"/>
            <a:r>
              <a:rPr lang="en-US" sz="3600" dirty="0" smtClean="0"/>
              <a:t>environments</a:t>
            </a:r>
            <a:endParaRPr lang="en-US" sz="3600" dirty="0"/>
          </a:p>
        </p:txBody>
      </p:sp>
      <p:grpSp>
        <p:nvGrpSpPr>
          <p:cNvPr id="7" name="Group 6"/>
          <p:cNvGrpSpPr/>
          <p:nvPr/>
        </p:nvGrpSpPr>
        <p:grpSpPr>
          <a:xfrm>
            <a:off x="4991835" y="1121821"/>
            <a:ext cx="3189278" cy="2221026"/>
            <a:chOff x="827909" y="759910"/>
            <a:chExt cx="2300932" cy="165457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909" y="1122007"/>
              <a:ext cx="2300932" cy="1292477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355310" y="759910"/>
              <a:ext cx="769809" cy="323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r"/>
              <a:r>
                <a:rPr lang="en-US" sz="1100" dirty="0" smtClean="0">
                  <a:solidFill>
                    <a:prstClr val="black"/>
                  </a:solidFill>
                  <a:latin typeface="Helvetica Neue" charset="0"/>
                  <a:ea typeface="Helvetica Neue" charset="0"/>
                  <a:cs typeface="Helvetica Neue" charset="0"/>
                </a:rPr>
                <a:t>EPFL</a:t>
              </a:r>
              <a:endParaRPr lang="en-US" sz="1400" dirty="0" smtClean="0">
                <a:latin typeface="Helvetica Neue" charset="0"/>
                <a:ea typeface="Helvetica Neue" charset="0"/>
                <a:cs typeface="Helvetica Neue" charset="0"/>
              </a:endParaRPr>
            </a:p>
            <a:p>
              <a:pPr algn="r"/>
              <a:r>
                <a:rPr lang="en-US" sz="1400" dirty="0" smtClean="0">
                  <a:latin typeface="Helvetica Neue" charset="0"/>
                  <a:ea typeface="Helvetica Neue" charset="0"/>
                  <a:cs typeface="Helvetica Neue" charset="0"/>
                </a:rPr>
                <a:t>Skill transfer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96542" y="3530016"/>
            <a:ext cx="3867157" cy="1956349"/>
            <a:chOff x="5230845" y="1126826"/>
            <a:chExt cx="2767276" cy="141334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45" y="1126826"/>
              <a:ext cx="2767276" cy="109538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5230845" y="2226862"/>
              <a:ext cx="1587355" cy="313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Helvetica Neue" charset="0"/>
                  <a:ea typeface="Helvetica Neue" charset="0"/>
                  <a:cs typeface="Helvetica Neue" charset="0"/>
                </a:rPr>
                <a:t>Collaborative manufacturing</a:t>
              </a:r>
            </a:p>
            <a:p>
              <a:r>
                <a:rPr lang="en-US" sz="1100" dirty="0" smtClean="0">
                  <a:latin typeface="Helvetica Neue" charset="0"/>
                  <a:ea typeface="Helvetica Neue" charset="0"/>
                  <a:cs typeface="Helvetica Neue" charset="0"/>
                </a:rPr>
                <a:t>ABB</a:t>
              </a:r>
              <a:endParaRPr lang="en-US" sz="1100" dirty="0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3" name="Rechteck 6"/>
          <p:cNvSpPr/>
          <p:nvPr/>
        </p:nvSpPr>
        <p:spPr>
          <a:xfrm>
            <a:off x="1860818" y="2170162"/>
            <a:ext cx="2902881" cy="11726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Robots</a:t>
            </a:r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that</a:t>
            </a:r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learn</a:t>
            </a:r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from</a:t>
            </a:r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humans</a:t>
            </a:r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...</a:t>
            </a:r>
            <a:endParaRPr lang="de-DE" sz="2000" i="1" dirty="0">
              <a:solidFill>
                <a:srgbClr val="000000"/>
              </a:solidFill>
              <a:latin typeface="Helvetica Neue Light" charset="0"/>
              <a:ea typeface="Helvetica Neue Light" charset="0"/>
              <a:cs typeface="Helvetica Neue Light" charset="0"/>
            </a:endParaRPr>
          </a:p>
        </p:txBody>
      </p:sp>
      <p:sp>
        <p:nvSpPr>
          <p:cNvPr id="14" name="Rechteck 6"/>
          <p:cNvSpPr/>
          <p:nvPr/>
        </p:nvSpPr>
        <p:spPr>
          <a:xfrm>
            <a:off x="4991835" y="3530016"/>
            <a:ext cx="2540181" cy="12194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... </a:t>
            </a:r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and</a:t>
            </a:r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share</a:t>
            </a:r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their</a:t>
            </a:r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workspace</a:t>
            </a:r>
            <a:endParaRPr lang="de-DE" sz="2000" i="1" dirty="0" smtClean="0">
              <a:solidFill>
                <a:srgbClr val="000000"/>
              </a:solidFill>
              <a:latin typeface="Helvetica Neue Light" charset="0"/>
              <a:ea typeface="Helvetica Neue Light" charset="0"/>
              <a:cs typeface="Helvetica Neue Light" charset="0"/>
            </a:endParaRPr>
          </a:p>
          <a:p>
            <a:pPr algn="ctr"/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with</a:t>
            </a:r>
            <a:r>
              <a:rPr lang="de-DE" sz="2000" i="1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de-DE" sz="2000" i="1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humans</a:t>
            </a:r>
            <a:endParaRPr lang="de-DE" sz="2000" i="1" dirty="0">
              <a:solidFill>
                <a:srgbClr val="000000"/>
              </a:solidFill>
              <a:latin typeface="Helvetica Neue Light" charset="0"/>
              <a:ea typeface="Helvetica Neue Light" charset="0"/>
              <a:cs typeface="Helvetica Neue Light" charset="0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2743817" y="5872978"/>
            <a:ext cx="7685314" cy="665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0" i="0" kern="1200">
                <a:solidFill>
                  <a:schemeClr val="tx1">
                    <a:tint val="75000"/>
                  </a:schemeClr>
                </a:solidFill>
                <a:latin typeface="Helvetica Neue Light"/>
                <a:ea typeface="+mn-ea"/>
                <a:cs typeface="Helvetica Neue Light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b="0" i="0" kern="1200">
                <a:solidFill>
                  <a:schemeClr val="tx1">
                    <a:tint val="75000"/>
                  </a:schemeClr>
                </a:solidFill>
                <a:latin typeface="Helvetica Neue Light"/>
                <a:ea typeface="+mn-ea"/>
                <a:cs typeface="Helvetica Neue Light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Helvetica Neue Light"/>
                <a:ea typeface="+mn-ea"/>
                <a:cs typeface="Helvetica Neue Light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Helvetica Neue Light"/>
                <a:ea typeface="+mn-ea"/>
                <a:cs typeface="Helvetica Neue Light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Helvetica Neue Light"/>
                <a:ea typeface="+mn-ea"/>
                <a:cs typeface="Helvetica Neue Light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Jose R. Medina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Aude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Billard</a:t>
            </a:r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8195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881" y="242344"/>
            <a:ext cx="8229600" cy="905576"/>
          </a:xfrm>
        </p:spPr>
        <p:txBody>
          <a:bodyPr>
            <a:normAutofit fontScale="90000"/>
          </a:bodyPr>
          <a:lstStyle/>
          <a:p>
            <a:pPr algn="r"/>
            <a:r>
              <a:rPr lang="en-US" sz="3600" dirty="0" smtClean="0"/>
              <a:t>Learning robust compliant controllers for position-based tasks </a:t>
            </a:r>
            <a:r>
              <a:rPr lang="mr-IN" sz="3600" dirty="0" smtClean="0"/>
              <a:t>…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4513730" cy="365125"/>
          </a:xfrm>
        </p:spPr>
        <p:txBody>
          <a:bodyPr/>
          <a:lstStyle/>
          <a:p>
            <a:r>
              <a:rPr lang="en-US" dirty="0"/>
              <a:t>Towards teaching from demonstration in industrial collaborative</a:t>
            </a:r>
          </a:p>
          <a:p>
            <a:r>
              <a:rPr lang="en-US" dirty="0"/>
              <a:t>environments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2</a:t>
            </a:fld>
            <a:endParaRPr lang="en-US" dirty="0"/>
          </a:p>
        </p:txBody>
      </p:sp>
      <p:pic>
        <p:nvPicPr>
          <p:cNvPr id="24" name="ds-pertur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38754" y="4138910"/>
            <a:ext cx="2448046" cy="2110385"/>
          </a:xfrm>
          <a:prstGeom prst="rect">
            <a:avLst/>
          </a:prstGeom>
        </p:spPr>
      </p:pic>
      <p:pic>
        <p:nvPicPr>
          <p:cNvPr id="9" name="passive_execution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53554" y="3590038"/>
            <a:ext cx="4561082" cy="256560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2" y="1622794"/>
            <a:ext cx="2531309" cy="992463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351763" y="904403"/>
            <a:ext cx="31292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500"/>
              </a:spcAft>
            </a:pPr>
            <a:r>
              <a:rPr lang="en-US" sz="2000" b="1" i="1" dirty="0" smtClean="0">
                <a:latin typeface="Helvetica Neue Light" charset="0"/>
                <a:ea typeface="Helvetica Neue Light" charset="0"/>
                <a:cs typeface="Helvetica Neue Light" charset="0"/>
              </a:rPr>
              <a:t>Goal</a:t>
            </a:r>
            <a:r>
              <a:rPr lang="en-US" sz="2000" i="1" dirty="0" smtClean="0">
                <a:latin typeface="Helvetica Neue Light" charset="0"/>
                <a:ea typeface="Helvetica Neue Light" charset="0"/>
                <a:cs typeface="Helvetica Neue Light" charset="0"/>
              </a:rPr>
              <a:t>: efficient but also compliant controller</a:t>
            </a:r>
            <a:endParaRPr lang="en-US" i="1" dirty="0" smtClean="0">
              <a:latin typeface="Helvetica Neue Light" charset="0"/>
              <a:ea typeface="Helvetica Neue Light" charset="0"/>
              <a:cs typeface="Helvetica Neue Light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5059518" y="1543975"/>
            <a:ext cx="2807233" cy="850519"/>
            <a:chOff x="1291854" y="5143458"/>
            <a:chExt cx="3308463" cy="850519"/>
          </a:xfrm>
        </p:grpSpPr>
        <p:sp>
          <p:nvSpPr>
            <p:cNvPr id="42" name="Rechteck 12"/>
            <p:cNvSpPr/>
            <p:nvPr/>
          </p:nvSpPr>
          <p:spPr>
            <a:xfrm>
              <a:off x="1291854" y="5155499"/>
              <a:ext cx="3308463" cy="8384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2000" dirty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456660" y="5143458"/>
              <a:ext cx="2920803" cy="797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2000" i="1" dirty="0">
                  <a:latin typeface="Helvetica Neue Light" charset="0"/>
                  <a:ea typeface="Helvetica Neue Light" charset="0"/>
                  <a:cs typeface="Helvetica Neue Light" charset="0"/>
                </a:rPr>
                <a:t>Continuously </a:t>
              </a:r>
            </a:p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2000" b="1" i="1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react</a:t>
              </a:r>
              <a:r>
                <a:rPr lang="en-US" sz="2000" i="1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 and </a:t>
              </a:r>
              <a:r>
                <a:rPr lang="en-US" sz="2000" b="1" i="1" dirty="0" err="1">
                  <a:latin typeface="Helvetica Neue Light" charset="0"/>
                  <a:ea typeface="Helvetica Neue Light" charset="0"/>
                  <a:cs typeface="Helvetica Neue Light" charset="0"/>
                </a:rPr>
                <a:t>replan</a:t>
              </a:r>
              <a:endParaRPr lang="en-US" sz="2000" b="1" i="1" dirty="0">
                <a:latin typeface="Helvetica Neue Light" charset="0"/>
                <a:ea typeface="Helvetica Neue Light" charset="0"/>
                <a:cs typeface="Helvetica Neue Light" charset="0"/>
              </a:endParaRPr>
            </a:p>
          </p:txBody>
        </p:sp>
      </p:grpSp>
      <p:sp>
        <p:nvSpPr>
          <p:cNvPr id="50" name="Rechteck 6"/>
          <p:cNvSpPr/>
          <p:nvPr/>
        </p:nvSpPr>
        <p:spPr>
          <a:xfrm>
            <a:off x="461122" y="2608795"/>
            <a:ext cx="2537435" cy="7963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Continuous</a:t>
            </a:r>
            <a:r>
              <a:rPr lang="de-DE" sz="2000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</a:p>
          <a:p>
            <a:pPr algn="ctr"/>
            <a:r>
              <a:rPr lang="de-DE" sz="2000" dirty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h</a:t>
            </a:r>
            <a:r>
              <a:rPr lang="de-DE" sz="2000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uman </a:t>
            </a:r>
            <a:r>
              <a:rPr lang="de-DE" sz="2000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disturbances</a:t>
            </a:r>
            <a:endParaRPr lang="de-DE" sz="2000" dirty="0">
              <a:solidFill>
                <a:srgbClr val="000000"/>
              </a:solidFill>
              <a:latin typeface="Helvetica Neue Light" charset="0"/>
              <a:ea typeface="Helvetica Neue Light" charset="0"/>
              <a:cs typeface="Helvetica Neue Light" charset="0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3530534" y="2002148"/>
            <a:ext cx="646041" cy="1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2" name="Group 61"/>
          <p:cNvGrpSpPr/>
          <p:nvPr/>
        </p:nvGrpSpPr>
        <p:grpSpPr>
          <a:xfrm>
            <a:off x="5845296" y="2533920"/>
            <a:ext cx="2853373" cy="897030"/>
            <a:chOff x="1291854" y="5182392"/>
            <a:chExt cx="6763331" cy="897030"/>
          </a:xfrm>
        </p:grpSpPr>
        <p:sp>
          <p:nvSpPr>
            <p:cNvPr id="63" name="Rechteck 12"/>
            <p:cNvSpPr/>
            <p:nvPr/>
          </p:nvSpPr>
          <p:spPr>
            <a:xfrm>
              <a:off x="1291854" y="5182392"/>
              <a:ext cx="6763331" cy="89703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2000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456658" y="5264481"/>
              <a:ext cx="637983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2000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Autonomous stable dynamical systems</a:t>
              </a:r>
              <a:endParaRPr lang="en-US" dirty="0" smtClean="0">
                <a:solidFill>
                  <a:schemeClr val="accent3">
                    <a:lumMod val="50000"/>
                  </a:schemeClr>
                </a:solidFill>
                <a:latin typeface="Helvetica Neue Light" charset="0"/>
                <a:ea typeface="Helvetica Neue Light" charset="0"/>
                <a:cs typeface="Helvetica Neue Light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284895" y="2514111"/>
            <a:ext cx="2096169" cy="891026"/>
            <a:chOff x="3284895" y="2687503"/>
            <a:chExt cx="2096169" cy="891026"/>
          </a:xfrm>
        </p:grpSpPr>
        <p:sp>
          <p:nvSpPr>
            <p:cNvPr id="58" name="Rechteck 12"/>
            <p:cNvSpPr/>
            <p:nvPr/>
          </p:nvSpPr>
          <p:spPr>
            <a:xfrm>
              <a:off x="3462565" y="2687503"/>
              <a:ext cx="1848081" cy="89102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20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3284895" y="2779472"/>
              <a:ext cx="209616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2000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Impedance control</a:t>
              </a:r>
            </a:p>
          </p:txBody>
        </p:sp>
      </p:grpSp>
      <p:cxnSp>
        <p:nvCxnSpPr>
          <p:cNvPr id="70" name="Straight Arrow Connector 69"/>
          <p:cNvCxnSpPr>
            <a:endCxn id="58" idx="0"/>
          </p:cNvCxnSpPr>
          <p:nvPr/>
        </p:nvCxnSpPr>
        <p:spPr>
          <a:xfrm flipH="1">
            <a:off x="4386606" y="2325886"/>
            <a:ext cx="1063878" cy="188225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endCxn id="63" idx="0"/>
          </p:cNvCxnSpPr>
          <p:nvPr/>
        </p:nvCxnSpPr>
        <p:spPr>
          <a:xfrm>
            <a:off x="7028995" y="2325886"/>
            <a:ext cx="242988" cy="208034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5458528" y="2729990"/>
            <a:ext cx="3520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500"/>
              </a:spcAft>
            </a:pPr>
            <a:r>
              <a:rPr lang="en-US" sz="2000" b="1" i="1" dirty="0" smtClean="0">
                <a:latin typeface="Helvetica Neue Light" charset="0"/>
                <a:ea typeface="Helvetica Neue Light" charset="0"/>
                <a:cs typeface="Helvetica Neue Light" charset="0"/>
              </a:rPr>
              <a:t>+</a:t>
            </a:r>
            <a:endParaRPr lang="en-US" i="1" dirty="0" smtClean="0">
              <a:latin typeface="Helvetica Neue Light" charset="0"/>
              <a:ea typeface="Helvetica Neue Light" charset="0"/>
              <a:cs typeface="Helvetica Neue Light" charset="0"/>
            </a:endParaRPr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71982" y="3658320"/>
            <a:ext cx="1387884" cy="320948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00774" y="3615498"/>
            <a:ext cx="3582475" cy="364319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351763" y="5601649"/>
            <a:ext cx="342091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500"/>
              </a:spcAft>
            </a:pP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K. </a:t>
            </a:r>
            <a:r>
              <a:rPr lang="en-US" sz="1000" dirty="0" err="1" smtClean="0">
                <a:latin typeface="Helvetica Neue Light" charset="0"/>
                <a:ea typeface="Helvetica Neue Light" charset="0"/>
                <a:cs typeface="Helvetica Neue Light" charset="0"/>
              </a:rPr>
              <a:t>Kronander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 and</a:t>
            </a:r>
            <a:r>
              <a:rPr lang="en-US" sz="1000" dirty="0">
                <a:latin typeface="Helvetica Neue Light" charset="0"/>
                <a:ea typeface="Helvetica Neue Light" charset="0"/>
                <a:cs typeface="Helvetica Neue Light" charset="0"/>
              </a:rPr>
              <a:t> 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A. </a:t>
            </a:r>
            <a:r>
              <a:rPr lang="en-US" sz="1000" dirty="0" err="1" smtClean="0">
                <a:latin typeface="Helvetica Neue Light" charset="0"/>
                <a:ea typeface="Helvetica Neue Light" charset="0"/>
                <a:cs typeface="Helvetica Neue Light" charset="0"/>
              </a:rPr>
              <a:t>Billard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, </a:t>
            </a:r>
            <a:r>
              <a:rPr lang="en-US" sz="1000" b="1" dirty="0" smtClean="0">
                <a:latin typeface="Helvetica Neue Light" charset="0"/>
                <a:ea typeface="Helvetica Neue Light" charset="0"/>
                <a:cs typeface="Helvetica Neue Light" charset="0"/>
              </a:rPr>
              <a:t>Passive </a:t>
            </a:r>
            <a:r>
              <a:rPr lang="en-US" sz="1000" b="1" dirty="0">
                <a:latin typeface="Helvetica Neue Light" charset="0"/>
                <a:ea typeface="Helvetica Neue Light" charset="0"/>
                <a:cs typeface="Helvetica Neue Light" charset="0"/>
              </a:rPr>
              <a:t>Interaction Control with Dynamical </a:t>
            </a:r>
            <a:r>
              <a:rPr lang="en-US" sz="1000" b="1" dirty="0" smtClean="0">
                <a:latin typeface="Helvetica Neue Light" charset="0"/>
                <a:ea typeface="Helvetica Neue Light" charset="0"/>
                <a:cs typeface="Helvetica Neue Light" charset="0"/>
              </a:rPr>
              <a:t>Systems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, IEEE </a:t>
            </a:r>
            <a:r>
              <a:rPr lang="en-US" sz="1000" dirty="0">
                <a:latin typeface="Helvetica Neue Light" charset="0"/>
                <a:ea typeface="Helvetica Neue Light" charset="0"/>
                <a:cs typeface="Helvetica Neue Light" charset="0"/>
              </a:rPr>
              <a:t>Robotics and Automation 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Letters, 2016</a:t>
            </a:r>
          </a:p>
        </p:txBody>
      </p:sp>
    </p:spTree>
    <p:extLst>
      <p:ext uri="{BB962C8B-B14F-4D97-AF65-F5344CB8AC3E}">
        <p14:creationId xmlns:p14="http://schemas.microsoft.com/office/powerpoint/2010/main" val="4040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55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48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>
              <p:cMediaNode vol="80000">
                <p:cTn id="51" repeatCount="indefinite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5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50" grpId="0" animBg="1"/>
      <p:bldP spid="79" grpId="0"/>
      <p:bldP spid="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159" y="168308"/>
            <a:ext cx="8229600" cy="905576"/>
          </a:xfrm>
        </p:spPr>
        <p:txBody>
          <a:bodyPr>
            <a:normAutofit/>
          </a:bodyPr>
          <a:lstStyle/>
          <a:p>
            <a:pPr algn="l"/>
            <a:r>
              <a:rPr lang="mr-IN" sz="3200" dirty="0" smtClean="0"/>
              <a:t>…</a:t>
            </a:r>
            <a:r>
              <a:rPr lang="en-US" sz="3200" dirty="0" smtClean="0"/>
              <a:t> and position/force tasks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3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5110437" y="2782497"/>
            <a:ext cx="17153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200"/>
              </a:spcBef>
              <a:spcAft>
                <a:spcPts val="500"/>
              </a:spcAft>
            </a:pPr>
            <a:r>
              <a:rPr lang="en-US" sz="1600" i="1" smtClean="0">
                <a:latin typeface="Helvetica Neue Light" charset="0"/>
                <a:ea typeface="Helvetica Neue Light" charset="0"/>
                <a:cs typeface="Helvetica Neue Light" charset="0"/>
              </a:rPr>
              <a:t>Learn desired contact force</a:t>
            </a:r>
            <a:endParaRPr lang="en-US" sz="1600" i="1" dirty="0" smtClean="0">
              <a:latin typeface="Helvetica Neue Light" charset="0"/>
              <a:ea typeface="Helvetica Neue Light" charset="0"/>
              <a:cs typeface="Helvetica Neue Light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74159" y="3825755"/>
            <a:ext cx="2924176" cy="1622418"/>
            <a:chOff x="451036" y="4634720"/>
            <a:chExt cx="2924176" cy="1622418"/>
          </a:xfrm>
        </p:grpSpPr>
        <p:sp>
          <p:nvSpPr>
            <p:cNvPr id="75" name="Freeform 74"/>
            <p:cNvSpPr/>
            <p:nvPr/>
          </p:nvSpPr>
          <p:spPr>
            <a:xfrm rot="20566886">
              <a:off x="1786871" y="5101445"/>
              <a:ext cx="779462" cy="136525"/>
            </a:xfrm>
            <a:custGeom>
              <a:avLst/>
              <a:gdLst>
                <a:gd name="connsiteX0" fmla="*/ 0 w 3214255"/>
                <a:gd name="connsiteY0" fmla="*/ 249782 h 249782"/>
                <a:gd name="connsiteX1" fmla="*/ 748146 w 3214255"/>
                <a:gd name="connsiteY1" fmla="*/ 97382 h 249782"/>
                <a:gd name="connsiteX2" fmla="*/ 1524000 w 3214255"/>
                <a:gd name="connsiteY2" fmla="*/ 28109 h 249782"/>
                <a:gd name="connsiteX3" fmla="*/ 2479964 w 3214255"/>
                <a:gd name="connsiteY3" fmla="*/ 400 h 249782"/>
                <a:gd name="connsiteX4" fmla="*/ 3214255 w 3214255"/>
                <a:gd name="connsiteY4" fmla="*/ 14254 h 24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4255" h="249782">
                  <a:moveTo>
                    <a:pt x="0" y="249782"/>
                  </a:moveTo>
                  <a:cubicBezTo>
                    <a:pt x="247073" y="192054"/>
                    <a:pt x="494146" y="134327"/>
                    <a:pt x="748146" y="97382"/>
                  </a:cubicBezTo>
                  <a:cubicBezTo>
                    <a:pt x="1002146" y="60436"/>
                    <a:pt x="1235364" y="44273"/>
                    <a:pt x="1524000" y="28109"/>
                  </a:cubicBezTo>
                  <a:cubicBezTo>
                    <a:pt x="1812636" y="11945"/>
                    <a:pt x="2198255" y="2709"/>
                    <a:pt x="2479964" y="400"/>
                  </a:cubicBezTo>
                  <a:cubicBezTo>
                    <a:pt x="2761673" y="-1909"/>
                    <a:pt x="2987964" y="6172"/>
                    <a:pt x="3214255" y="14254"/>
                  </a:cubicBezTo>
                </a:path>
              </a:pathLst>
            </a:custGeom>
            <a:solidFill>
              <a:srgbClr val="FF3300">
                <a:alpha val="65882"/>
              </a:srgbClr>
            </a:solidFill>
            <a:ln w="127000">
              <a:solidFill>
                <a:srgbClr val="FF9933">
                  <a:alpha val="7059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35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451036" y="4634720"/>
              <a:ext cx="2924176" cy="1622418"/>
              <a:chOff x="451036" y="4634720"/>
              <a:chExt cx="2924176" cy="1622418"/>
            </a:xfrm>
          </p:grpSpPr>
          <p:grpSp>
            <p:nvGrpSpPr>
              <p:cNvPr id="63" name="Group 54"/>
              <p:cNvGrpSpPr>
                <a:grpSpLocks/>
              </p:cNvGrpSpPr>
              <p:nvPr/>
            </p:nvGrpSpPr>
            <p:grpSpPr bwMode="auto">
              <a:xfrm>
                <a:off x="451036" y="4704570"/>
                <a:ext cx="2924176" cy="1552568"/>
                <a:chOff x="3437681" y="1837392"/>
                <a:chExt cx="3899183" cy="2069982"/>
              </a:xfrm>
            </p:grpSpPr>
            <p:cxnSp>
              <p:nvCxnSpPr>
                <p:cNvPr id="64" name="Straight Connector 63"/>
                <p:cNvCxnSpPr/>
                <p:nvPr/>
              </p:nvCxnSpPr>
              <p:spPr>
                <a:xfrm flipV="1">
                  <a:off x="4038858" y="2057514"/>
                  <a:ext cx="232850" cy="683647"/>
                </a:xfrm>
                <a:prstGeom prst="line">
                  <a:avLst/>
                </a:prstGeom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 flipV="1">
                  <a:off x="4271708" y="1907238"/>
                  <a:ext cx="1098630" cy="150276"/>
                </a:xfrm>
                <a:prstGeom prst="line">
                  <a:avLst/>
                </a:prstGeom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/>
                <p:cNvCxnSpPr/>
                <p:nvPr/>
              </p:nvCxnSpPr>
              <p:spPr>
                <a:xfrm>
                  <a:off x="5359753" y="1894538"/>
                  <a:ext cx="230734" cy="497391"/>
                </a:xfrm>
                <a:prstGeom prst="line">
                  <a:avLst/>
                </a:prstGeom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Rectangle 66"/>
                <p:cNvSpPr/>
                <p:nvPr/>
              </p:nvSpPr>
              <p:spPr>
                <a:xfrm>
                  <a:off x="3437681" y="2578186"/>
                  <a:ext cx="1227756" cy="38098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sz="135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68" name="Oval 67"/>
                <p:cNvSpPr/>
                <p:nvPr/>
              </p:nvSpPr>
              <p:spPr>
                <a:xfrm>
                  <a:off x="4155284" y="2010950"/>
                  <a:ext cx="173579" cy="17355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sz="135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69" name="Oval 68"/>
                <p:cNvSpPr/>
                <p:nvPr/>
              </p:nvSpPr>
              <p:spPr>
                <a:xfrm>
                  <a:off x="5253913" y="1837392"/>
                  <a:ext cx="173579" cy="173558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sz="135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70" name="Freeform 69"/>
                <p:cNvSpPr/>
                <p:nvPr/>
              </p:nvSpPr>
              <p:spPr>
                <a:xfrm>
                  <a:off x="5167124" y="2214139"/>
                  <a:ext cx="2169740" cy="687880"/>
                </a:xfrm>
                <a:custGeom>
                  <a:avLst/>
                  <a:gdLst>
                    <a:gd name="connsiteX0" fmla="*/ 64377 w 2169959"/>
                    <a:gd name="connsiteY0" fmla="*/ 538488 h 689524"/>
                    <a:gd name="connsiteX1" fmla="*/ 122250 w 2169959"/>
                    <a:gd name="connsiteY1" fmla="*/ 457465 h 689524"/>
                    <a:gd name="connsiteX2" fmla="*/ 805157 w 2169959"/>
                    <a:gd name="connsiteY2" fmla="*/ 63926 h 689524"/>
                    <a:gd name="connsiteX3" fmla="*/ 1765855 w 2169959"/>
                    <a:gd name="connsiteY3" fmla="*/ 52351 h 689524"/>
                    <a:gd name="connsiteX4" fmla="*/ 2124671 w 2169959"/>
                    <a:gd name="connsiteY4" fmla="*/ 573212 h 689524"/>
                    <a:gd name="connsiteX5" fmla="*/ 805157 w 2169959"/>
                    <a:gd name="connsiteY5" fmla="*/ 688959 h 689524"/>
                    <a:gd name="connsiteX6" fmla="*/ 64377 w 2169959"/>
                    <a:gd name="connsiteY6" fmla="*/ 538488 h 689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69959" h="689524">
                      <a:moveTo>
                        <a:pt x="64377" y="538488"/>
                      </a:moveTo>
                      <a:cubicBezTo>
                        <a:pt x="-49441" y="499906"/>
                        <a:pt x="-1213" y="536559"/>
                        <a:pt x="122250" y="457465"/>
                      </a:cubicBezTo>
                      <a:cubicBezTo>
                        <a:pt x="245713" y="378371"/>
                        <a:pt x="531223" y="131445"/>
                        <a:pt x="805157" y="63926"/>
                      </a:cubicBezTo>
                      <a:cubicBezTo>
                        <a:pt x="1079091" y="-3593"/>
                        <a:pt x="1545936" y="-32530"/>
                        <a:pt x="1765855" y="52351"/>
                      </a:cubicBezTo>
                      <a:cubicBezTo>
                        <a:pt x="1985774" y="137232"/>
                        <a:pt x="2284787" y="467111"/>
                        <a:pt x="2124671" y="573212"/>
                      </a:cubicBezTo>
                      <a:cubicBezTo>
                        <a:pt x="1964555" y="679313"/>
                        <a:pt x="1144681" y="692817"/>
                        <a:pt x="805157" y="688959"/>
                      </a:cubicBezTo>
                      <a:cubicBezTo>
                        <a:pt x="465633" y="685101"/>
                        <a:pt x="178195" y="577070"/>
                        <a:pt x="64377" y="538488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sz="135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71" name="Rectangle 70"/>
                <p:cNvSpPr/>
                <p:nvPr/>
              </p:nvSpPr>
              <p:spPr>
                <a:xfrm rot="19733581">
                  <a:off x="5395740" y="2273402"/>
                  <a:ext cx="353508" cy="14392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sz="135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72" name="TextBox 71"/>
                <p:cNvSpPr txBox="1"/>
                <p:nvPr/>
              </p:nvSpPr>
              <p:spPr>
                <a:xfrm>
                  <a:off x="3604910" y="2590886"/>
                  <a:ext cx="867896" cy="400028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sz="1350" dirty="0">
                      <a:solidFill>
                        <a:schemeClr val="bg1"/>
                      </a:solidFill>
                      <a:latin typeface="Helvetica" panose="020B0604020202020204" pitchFamily="34" charset="0"/>
                      <a:ea typeface="+mn-ea"/>
                      <a:cs typeface="Helvetica" panose="020B0604020202020204" pitchFamily="34" charset="0"/>
                    </a:rPr>
                    <a:t>Robot</a:t>
                  </a:r>
                </a:p>
              </p:txBody>
            </p:sp>
            <p:sp>
              <p:nvSpPr>
                <p:cNvPr id="73" name="TextBox 72"/>
                <p:cNvSpPr txBox="1"/>
                <p:nvPr/>
              </p:nvSpPr>
              <p:spPr>
                <a:xfrm>
                  <a:off x="3536113" y="3056872"/>
                  <a:ext cx="3784874" cy="431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en-US" sz="1500" b="1" dirty="0">
                      <a:solidFill>
                        <a:schemeClr val="accent6"/>
                      </a:solidFill>
                      <a:latin typeface="Helvetica" panose="020B0604020202020204" pitchFamily="34" charset="0"/>
                      <a:ea typeface="+mn-ea"/>
                      <a:cs typeface="Helvetica" panose="020B0604020202020204" pitchFamily="34" charset="0"/>
                    </a:rPr>
                    <a:t>Position controlled direction</a:t>
                  </a:r>
                </a:p>
              </p:txBody>
            </p:sp>
            <p:sp>
              <p:nvSpPr>
                <p:cNvPr id="74" name="TextBox 65"/>
                <p:cNvSpPr txBox="1">
                  <a:spLocks noChangeArrowheads="1"/>
                </p:cNvSpPr>
                <p:nvPr/>
              </p:nvSpPr>
              <p:spPr bwMode="auto">
                <a:xfrm>
                  <a:off x="3536064" y="3476489"/>
                  <a:ext cx="3784923" cy="430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rgbClr val="A50021"/>
                    </a:buClr>
                    <a:buSzPct val="75000"/>
                    <a:buFont typeface="Wingdings" charset="2"/>
                    <a:buChar char="n"/>
                    <a:defRPr sz="3200">
                      <a:solidFill>
                        <a:schemeClr val="tx1"/>
                      </a:solidFill>
                      <a:latin typeface="Times New Roman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2"/>
                    </a:buClr>
                    <a:buSzPct val="75000"/>
                    <a:buFont typeface="Wingdings" charset="2"/>
                    <a:buChar char="n"/>
                    <a:defRPr sz="2800">
                      <a:solidFill>
                        <a:schemeClr val="tx1"/>
                      </a:solidFill>
                      <a:latin typeface="Times New Roman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rgbClr val="666699"/>
                    </a:buClr>
                    <a:buSzPct val="70000"/>
                    <a:buFont typeface="Wingdings" charset="2"/>
                    <a:buChar char="n"/>
                    <a:defRPr sz="2400">
                      <a:solidFill>
                        <a:schemeClr val="tx1"/>
                      </a:solidFill>
                      <a:latin typeface="Times New Roman" charset="0"/>
                    </a:defRPr>
                  </a:lvl3pPr>
                  <a:lvl4pPr marL="1600200" indent="-228600">
                    <a:spcBef>
                      <a:spcPct val="20000"/>
                    </a:spcBef>
                    <a:buSzPct val="60000"/>
                    <a:buFont typeface="Wingdings" charset="2"/>
                    <a:buChar char="n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SzPct val="55000"/>
                    <a:buFont typeface="Wingdings" charset="2"/>
                    <a:buChar char="n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55000"/>
                    <a:buFont typeface="Wingdings" charset="2"/>
                    <a:buChar char="n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55000"/>
                    <a:buFont typeface="Wingdings" charset="2"/>
                    <a:buChar char="n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55000"/>
                    <a:buFont typeface="Wingdings" charset="2"/>
                    <a:buChar char="n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55000"/>
                    <a:buFont typeface="Wingdings" charset="2"/>
                    <a:buChar char="n"/>
                    <a:defRPr sz="2000">
                      <a:solidFill>
                        <a:schemeClr val="tx1"/>
                      </a:solidFill>
                      <a:latin typeface="Times New Roman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500" b="1">
                      <a:solidFill>
                        <a:srgbClr val="C00000"/>
                      </a:solidFill>
                      <a:latin typeface="Helvetica" charset="0"/>
                      <a:ea typeface="Helvetica" charset="0"/>
                      <a:cs typeface="Helvetica" charset="0"/>
                    </a:rPr>
                    <a:t>Force controlled direction</a:t>
                  </a:r>
                </a:p>
              </p:txBody>
            </p:sp>
          </p:grpSp>
          <p:grpSp>
            <p:nvGrpSpPr>
              <p:cNvPr id="76" name="Group 32"/>
              <p:cNvGrpSpPr>
                <a:grpSpLocks/>
              </p:cNvGrpSpPr>
              <p:nvPr/>
            </p:nvGrpSpPr>
            <p:grpSpPr bwMode="auto">
              <a:xfrm rot="-1449880">
                <a:off x="1910696" y="4634720"/>
                <a:ext cx="530225" cy="476250"/>
                <a:chOff x="5590572" y="2426607"/>
                <a:chExt cx="706056" cy="635672"/>
              </a:xfrm>
            </p:grpSpPr>
            <p:cxnSp>
              <p:nvCxnSpPr>
                <p:cNvPr id="77" name="Straight Arrow Connector 76"/>
                <p:cNvCxnSpPr/>
                <p:nvPr/>
              </p:nvCxnSpPr>
              <p:spPr>
                <a:xfrm>
                  <a:off x="5589543" y="3036605"/>
                  <a:ext cx="706056" cy="0"/>
                </a:xfrm>
                <a:prstGeom prst="straightConnector1">
                  <a:avLst/>
                </a:prstGeom>
                <a:ln w="38100">
                  <a:solidFill>
                    <a:schemeClr val="accent6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Arrow Connector 77"/>
                <p:cNvCxnSpPr/>
                <p:nvPr/>
              </p:nvCxnSpPr>
              <p:spPr>
                <a:xfrm flipV="1">
                  <a:off x="5619743" y="2425899"/>
                  <a:ext cx="4228" cy="635672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95" name="Picture 9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69" y="1025996"/>
            <a:ext cx="2531309" cy="992463"/>
          </a:xfrm>
          <a:prstGeom prst="rect">
            <a:avLst/>
          </a:prstGeom>
        </p:spPr>
      </p:pic>
      <p:grpSp>
        <p:nvGrpSpPr>
          <p:cNvPr id="96" name="Group 95"/>
          <p:cNvGrpSpPr/>
          <p:nvPr/>
        </p:nvGrpSpPr>
        <p:grpSpPr>
          <a:xfrm>
            <a:off x="4986549" y="955610"/>
            <a:ext cx="2807233" cy="850519"/>
            <a:chOff x="1291854" y="5143458"/>
            <a:chExt cx="3308463" cy="850519"/>
          </a:xfrm>
        </p:grpSpPr>
        <p:sp>
          <p:nvSpPr>
            <p:cNvPr id="97" name="Rechteck 12"/>
            <p:cNvSpPr/>
            <p:nvPr/>
          </p:nvSpPr>
          <p:spPr>
            <a:xfrm>
              <a:off x="1291854" y="5155499"/>
              <a:ext cx="3308463" cy="8384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2000" dirty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456660" y="5143458"/>
              <a:ext cx="2920803" cy="797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2000" i="1" dirty="0">
                  <a:latin typeface="Helvetica Neue Light" charset="0"/>
                  <a:ea typeface="Helvetica Neue Light" charset="0"/>
                  <a:cs typeface="Helvetica Neue Light" charset="0"/>
                </a:rPr>
                <a:t>Continuously </a:t>
              </a:r>
            </a:p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2000" b="1" i="1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react</a:t>
              </a:r>
              <a:r>
                <a:rPr lang="en-US" sz="2000" i="1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 and </a:t>
              </a:r>
              <a:r>
                <a:rPr lang="en-US" sz="2000" b="1" i="1" dirty="0" err="1">
                  <a:latin typeface="Helvetica Neue Light" charset="0"/>
                  <a:ea typeface="Helvetica Neue Light" charset="0"/>
                  <a:cs typeface="Helvetica Neue Light" charset="0"/>
                </a:rPr>
                <a:t>replan</a:t>
              </a:r>
              <a:endParaRPr lang="en-US" sz="2000" b="1" i="1" dirty="0">
                <a:latin typeface="Helvetica Neue Light" charset="0"/>
                <a:ea typeface="Helvetica Neue Light" charset="0"/>
                <a:cs typeface="Helvetica Neue Light" charset="0"/>
              </a:endParaRPr>
            </a:p>
          </p:txBody>
        </p:sp>
      </p:grpSp>
      <p:cxnSp>
        <p:nvCxnSpPr>
          <p:cNvPr id="99" name="Straight Arrow Connector 98"/>
          <p:cNvCxnSpPr/>
          <p:nvPr/>
        </p:nvCxnSpPr>
        <p:spPr>
          <a:xfrm>
            <a:off x="3469709" y="1446120"/>
            <a:ext cx="646041" cy="1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00" name="Group 99"/>
          <p:cNvGrpSpPr/>
          <p:nvPr/>
        </p:nvGrpSpPr>
        <p:grpSpPr>
          <a:xfrm>
            <a:off x="5833427" y="1955257"/>
            <a:ext cx="2853373" cy="897030"/>
            <a:chOff x="1291854" y="5182392"/>
            <a:chExt cx="6763331" cy="897030"/>
          </a:xfrm>
        </p:grpSpPr>
        <p:sp>
          <p:nvSpPr>
            <p:cNvPr id="101" name="Rechteck 12"/>
            <p:cNvSpPr/>
            <p:nvPr/>
          </p:nvSpPr>
          <p:spPr>
            <a:xfrm>
              <a:off x="1291854" y="5182392"/>
              <a:ext cx="6763331" cy="89703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2000" dirty="0">
                <a:solidFill>
                  <a:schemeClr val="tx1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456658" y="5264481"/>
              <a:ext cx="637983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2000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Autonomous stable dynamical systems</a:t>
              </a:r>
              <a:endParaRPr lang="en-US" dirty="0" smtClean="0">
                <a:solidFill>
                  <a:schemeClr val="accent3">
                    <a:lumMod val="50000"/>
                  </a:schemeClr>
                </a:solidFill>
                <a:latin typeface="Helvetica Neue Light" charset="0"/>
                <a:ea typeface="Helvetica Neue Light" charset="0"/>
                <a:cs typeface="Helvetica Neue Light" charset="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180762" y="1935448"/>
            <a:ext cx="2308089" cy="891026"/>
            <a:chOff x="3192631" y="2687503"/>
            <a:chExt cx="2308089" cy="891026"/>
          </a:xfrm>
        </p:grpSpPr>
        <p:sp>
          <p:nvSpPr>
            <p:cNvPr id="104" name="Rechteck 12"/>
            <p:cNvSpPr/>
            <p:nvPr/>
          </p:nvSpPr>
          <p:spPr>
            <a:xfrm>
              <a:off x="3192631" y="2687503"/>
              <a:ext cx="2308089" cy="89102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2000" dirty="0">
                <a:solidFill>
                  <a:schemeClr val="tx1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3284895" y="2779472"/>
              <a:ext cx="209616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2000" i="1" u="sng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Hybrid</a:t>
              </a:r>
              <a:r>
                <a:rPr lang="en-US" sz="2000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 </a:t>
              </a:r>
              <a:r>
                <a:rPr lang="en-US" sz="2000" dirty="0" err="1" smtClean="0">
                  <a:latin typeface="Helvetica Neue Light" charset="0"/>
                  <a:ea typeface="Helvetica Neue Light" charset="0"/>
                  <a:cs typeface="Helvetica Neue Light" charset="0"/>
                </a:rPr>
                <a:t>pos</a:t>
              </a:r>
              <a:r>
                <a:rPr lang="en-US" sz="2000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/force control</a:t>
              </a:r>
            </a:p>
          </p:txBody>
        </p:sp>
      </p:grpSp>
      <p:cxnSp>
        <p:nvCxnSpPr>
          <p:cNvPr id="106" name="Straight Arrow Connector 105"/>
          <p:cNvCxnSpPr/>
          <p:nvPr/>
        </p:nvCxnSpPr>
        <p:spPr>
          <a:xfrm flipH="1">
            <a:off x="4374737" y="1747223"/>
            <a:ext cx="1063878" cy="188225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>
            <a:off x="7017126" y="1747223"/>
            <a:ext cx="242988" cy="208034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8" name="Rechteck 6"/>
          <p:cNvSpPr/>
          <p:nvPr/>
        </p:nvSpPr>
        <p:spPr>
          <a:xfrm>
            <a:off x="476243" y="2007742"/>
            <a:ext cx="2537435" cy="7963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Continuous</a:t>
            </a:r>
            <a:r>
              <a:rPr lang="de-DE" sz="2000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</a:p>
          <a:p>
            <a:pPr algn="ctr"/>
            <a:r>
              <a:rPr lang="de-DE" sz="2000" dirty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h</a:t>
            </a:r>
            <a:r>
              <a:rPr lang="de-DE" sz="2000" dirty="0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uman </a:t>
            </a:r>
            <a:r>
              <a:rPr lang="de-DE" sz="2000" dirty="0" err="1" smtClean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rPr>
              <a:t>disturbances</a:t>
            </a:r>
            <a:endParaRPr lang="de-DE" sz="2000" dirty="0">
              <a:solidFill>
                <a:srgbClr val="000000"/>
              </a:solidFill>
              <a:latin typeface="Helvetica Neue Light" charset="0"/>
              <a:ea typeface="Helvetica Neue Light" charset="0"/>
              <a:cs typeface="Helvetica Neue Light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076511" y="3209114"/>
            <a:ext cx="7168963" cy="724766"/>
            <a:chOff x="1076511" y="3090583"/>
            <a:chExt cx="7168963" cy="724766"/>
          </a:xfrm>
        </p:grpSpPr>
        <p:sp>
          <p:nvSpPr>
            <p:cNvPr id="112" name="Rechteck 6"/>
            <p:cNvSpPr/>
            <p:nvPr/>
          </p:nvSpPr>
          <p:spPr>
            <a:xfrm>
              <a:off x="6768421" y="3416357"/>
              <a:ext cx="451833" cy="39899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i="1" dirty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endParaRPr>
            </a:p>
          </p:txBody>
        </p:sp>
        <p:sp>
          <p:nvSpPr>
            <p:cNvPr id="111" name="Rechteck 6"/>
            <p:cNvSpPr/>
            <p:nvPr/>
          </p:nvSpPr>
          <p:spPr>
            <a:xfrm>
              <a:off x="4909201" y="3227203"/>
              <a:ext cx="451833" cy="43889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i="1" dirty="0">
                <a:solidFill>
                  <a:srgbClr val="000000"/>
                </a:solidFill>
                <a:latin typeface="Helvetica Neue Light" charset="0"/>
                <a:ea typeface="Helvetica Neue Light" charset="0"/>
                <a:cs typeface="Helvetica Neue Light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6511" y="3234144"/>
              <a:ext cx="4328461" cy="36431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39305" y="3090583"/>
              <a:ext cx="1506169" cy="686056"/>
            </a:xfrm>
            <a:prstGeom prst="rect">
              <a:avLst/>
            </a:prstGeom>
          </p:spPr>
        </p:pic>
      </p:grpSp>
      <p:cxnSp>
        <p:nvCxnSpPr>
          <p:cNvPr id="113" name="Straight Arrow Connector 112"/>
          <p:cNvCxnSpPr/>
          <p:nvPr/>
        </p:nvCxnSpPr>
        <p:spPr>
          <a:xfrm>
            <a:off x="5848249" y="3441703"/>
            <a:ext cx="891056" cy="384052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/>
          <p:nvPr/>
        </p:nvCxnSpPr>
        <p:spPr>
          <a:xfrm flipH="1">
            <a:off x="5351373" y="3423386"/>
            <a:ext cx="482054" cy="320962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16" name="Grating-with-perturb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57144" y="3969600"/>
            <a:ext cx="4029655" cy="2272277"/>
          </a:xfrm>
          <a:prstGeom prst="rect">
            <a:avLst/>
          </a:prstGeom>
        </p:spPr>
      </p:pic>
      <p:sp>
        <p:nvSpPr>
          <p:cNvPr id="117" name="Rectangle 116"/>
          <p:cNvSpPr/>
          <p:nvPr/>
        </p:nvSpPr>
        <p:spPr>
          <a:xfrm>
            <a:off x="318617" y="5594669"/>
            <a:ext cx="413842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500"/>
              </a:spcAft>
            </a:pP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A.L. </a:t>
            </a:r>
            <a:r>
              <a:rPr lang="en-US" sz="1000" dirty="0" err="1" smtClean="0">
                <a:latin typeface="Helvetica Neue Light" charset="0"/>
                <a:ea typeface="Helvetica Neue Light" charset="0"/>
                <a:cs typeface="Helvetica Neue Light" charset="0"/>
              </a:rPr>
              <a:t>Pais</a:t>
            </a:r>
            <a:r>
              <a:rPr lang="en-US" sz="1000" dirty="0">
                <a:latin typeface="Helvetica Neue Light" charset="0"/>
                <a:ea typeface="Helvetica Neue Light" charset="0"/>
                <a:cs typeface="Helvetica Neue Light" charset="0"/>
              </a:rPr>
              <a:t>, 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U. Keisuke </a:t>
            </a:r>
            <a:r>
              <a:rPr lang="en-US" sz="1000" dirty="0" err="1">
                <a:latin typeface="Helvetica Neue Light" charset="0"/>
                <a:ea typeface="Helvetica Neue Light" charset="0"/>
                <a:cs typeface="Helvetica Neue Light" charset="0"/>
              </a:rPr>
              <a:t>Umezawa</a:t>
            </a:r>
            <a:r>
              <a:rPr lang="en-US" sz="1000" dirty="0">
                <a:latin typeface="Helvetica Neue Light" charset="0"/>
                <a:ea typeface="Helvetica Neue Light" charset="0"/>
                <a:cs typeface="Helvetica Neue Light" charset="0"/>
              </a:rPr>
              <a:t>, 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Y. Nakamura </a:t>
            </a:r>
            <a:r>
              <a:rPr lang="en-US" sz="1000" dirty="0">
                <a:latin typeface="Helvetica Neue Light" charset="0"/>
                <a:ea typeface="Helvetica Neue Light" charset="0"/>
                <a:cs typeface="Helvetica Neue Light" charset="0"/>
              </a:rPr>
              <a:t>and 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A. </a:t>
            </a:r>
            <a:r>
              <a:rPr lang="en-US" sz="1000" dirty="0" err="1" smtClean="0">
                <a:latin typeface="Helvetica Neue Light" charset="0"/>
                <a:ea typeface="Helvetica Neue Light" charset="0"/>
                <a:cs typeface="Helvetica Neue Light" charset="0"/>
              </a:rPr>
              <a:t>Billard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. </a:t>
            </a:r>
            <a:r>
              <a:rPr lang="en-US" sz="1000" b="1" dirty="0" smtClean="0">
                <a:latin typeface="Helvetica Neue Light" charset="0"/>
                <a:ea typeface="Helvetica Neue Light" charset="0"/>
                <a:cs typeface="Helvetica Neue Light" charset="0"/>
              </a:rPr>
              <a:t>Task </a:t>
            </a:r>
            <a:r>
              <a:rPr lang="en-US" sz="1000" b="1" dirty="0">
                <a:latin typeface="Helvetica Neue Light" charset="0"/>
                <a:ea typeface="Helvetica Neue Light" charset="0"/>
                <a:cs typeface="Helvetica Neue Light" charset="0"/>
              </a:rPr>
              <a:t>Parametrization Using Continuous Constraints Extracted from Human Demonstrations.</a:t>
            </a:r>
            <a:r>
              <a:rPr lang="en-US" sz="1000" dirty="0"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en-US" sz="1000" dirty="0" smtClean="0">
                <a:latin typeface="Helvetica Neue Light" charset="0"/>
                <a:ea typeface="Helvetica Neue Light" charset="0"/>
                <a:cs typeface="Helvetica Neue Light" charset="0"/>
              </a:rPr>
              <a:t>IEEE TRO, 2015</a:t>
            </a:r>
          </a:p>
        </p:txBody>
      </p:sp>
      <p:sp>
        <p:nvSpPr>
          <p:cNvPr id="11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4513730" cy="365125"/>
          </a:xfrm>
        </p:spPr>
        <p:txBody>
          <a:bodyPr/>
          <a:lstStyle/>
          <a:p>
            <a:r>
              <a:rPr lang="en-US" dirty="0"/>
              <a:t>Towards teaching from demonstration in industrial collaborative</a:t>
            </a:r>
          </a:p>
          <a:p>
            <a:r>
              <a:rPr lang="en-US" dirty="0"/>
              <a:t>environments</a:t>
            </a:r>
          </a:p>
        </p:txBody>
      </p:sp>
    </p:spTree>
    <p:extLst>
      <p:ext uri="{BB962C8B-B14F-4D97-AF65-F5344CB8AC3E}">
        <p14:creationId xmlns:p14="http://schemas.microsoft.com/office/powerpoint/2010/main" val="121706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608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116"/>
                </p:tgtEl>
              </p:cMediaNode>
            </p:video>
          </p:childTnLst>
        </p:cTn>
      </p:par>
    </p:tnLst>
    <p:bldLst>
      <p:bldP spid="58" grpId="0"/>
      <p:bldP spid="1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01641"/>
            <a:ext cx="8229600" cy="1148552"/>
          </a:xfrm>
        </p:spPr>
        <p:txBody>
          <a:bodyPr>
            <a:noAutofit/>
          </a:bodyPr>
          <a:lstStyle/>
          <a:p>
            <a:pPr algn="l"/>
            <a:r>
              <a:rPr lang="de-DE" sz="3600" dirty="0" smtClean="0"/>
              <a:t>Open </a:t>
            </a:r>
            <a:r>
              <a:rPr lang="de-DE" sz="3600" dirty="0" err="1" smtClean="0"/>
              <a:t>issues</a:t>
            </a:r>
            <a:endParaRPr lang="de-DE" sz="36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DDB99-39B6-5E48-AC5B-08F7F4D4380D}" type="slidenum">
              <a:rPr lang="en-US" smtClean="0"/>
              <a:t>4</a:t>
            </a:fld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13860" y="5486556"/>
            <a:ext cx="7581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500"/>
              </a:spcAft>
              <a:buFont typeface="Wingdings" charset="2"/>
              <a:buChar char="§"/>
            </a:pPr>
            <a:r>
              <a:rPr lang="en-US" dirty="0" smtClean="0">
                <a:latin typeface="Helvetica Neue Light" charset="0"/>
                <a:ea typeface="Helvetica Neue Light" charset="0"/>
                <a:cs typeface="Helvetica Neue Light" charset="0"/>
              </a:rPr>
              <a:t>How should the robot assimilate human feedback? Is it always perfect? Can we measure its quality?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88411" y="2175207"/>
            <a:ext cx="7337542" cy="736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500"/>
              </a:spcAft>
              <a:buFont typeface="Wingdings" charset="2"/>
              <a:buChar char="§"/>
            </a:pPr>
            <a:r>
              <a:rPr lang="en-US" dirty="0" smtClean="0">
                <a:latin typeface="Helvetica Neue Light" charset="0"/>
                <a:ea typeface="Helvetica Neue Light" charset="0"/>
                <a:cs typeface="Helvetica Neue Light" charset="0"/>
              </a:rPr>
              <a:t>How to segment complex tasks for the robot as a teacher?</a:t>
            </a:r>
          </a:p>
          <a:p>
            <a:pPr marL="285750" indent="-285750">
              <a:spcBef>
                <a:spcPts val="200"/>
              </a:spcBef>
              <a:spcAft>
                <a:spcPts val="500"/>
              </a:spcAft>
              <a:buFont typeface="Wingdings" charset="2"/>
              <a:buChar char="§"/>
            </a:pPr>
            <a:r>
              <a:rPr lang="en-US" dirty="0" smtClean="0">
                <a:latin typeface="Helvetica Neue Light" charset="0"/>
                <a:ea typeface="Helvetica Neue Light" charset="0"/>
                <a:cs typeface="Helvetica Neue Light" charset="0"/>
              </a:rPr>
              <a:t>How to demonstrate complex motions? Which interface?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13860" y="1841154"/>
            <a:ext cx="3644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500"/>
              </a:spcAft>
              <a:buFont typeface="Wingdings" charset="2"/>
              <a:buChar char="§"/>
            </a:pPr>
            <a:r>
              <a:rPr lang="mr-IN" dirty="0" smtClean="0">
                <a:latin typeface="Helvetica Neue Light" charset="0"/>
                <a:ea typeface="Helvetica Neue Light" charset="0"/>
                <a:cs typeface="Helvetica Neue Light" charset="0"/>
              </a:rPr>
              <a:t>…</a:t>
            </a:r>
            <a:r>
              <a:rPr lang="en-US" dirty="0" smtClean="0">
                <a:latin typeface="Helvetica Neue Light" charset="0"/>
                <a:ea typeface="Helvetica Neue Light" charset="0"/>
                <a:cs typeface="Helvetica Neue Light" charset="0"/>
              </a:rPr>
              <a:t> being a teacher</a:t>
            </a:r>
            <a:r>
              <a:rPr lang="en-US" i="1" dirty="0" smtClean="0">
                <a:latin typeface="Helvetica Neue Light" charset="0"/>
                <a:ea typeface="Helvetica Neue Light" charset="0"/>
                <a:cs typeface="Helvetica Neue Light" charset="0"/>
              </a:rPr>
              <a:t> </a:t>
            </a:r>
            <a:r>
              <a:rPr lang="en-US" dirty="0" smtClean="0">
                <a:latin typeface="Helvetica Neue Light" charset="0"/>
                <a:ea typeface="Helvetica Neue Light" charset="0"/>
                <a:cs typeface="Helvetica Neue Light" charset="0"/>
              </a:rPr>
              <a:t>is difficult!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915303" y="3493375"/>
            <a:ext cx="6183997" cy="1969938"/>
            <a:chOff x="1915303" y="3123380"/>
            <a:chExt cx="6183997" cy="1969938"/>
          </a:xfrm>
        </p:grpSpPr>
        <p:sp>
          <p:nvSpPr>
            <p:cNvPr id="23" name="Rectangle 22"/>
            <p:cNvSpPr/>
            <p:nvPr/>
          </p:nvSpPr>
          <p:spPr>
            <a:xfrm>
              <a:off x="4705746" y="4172553"/>
              <a:ext cx="3393554" cy="9207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1600" i="1" u="sng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Continuous teaching</a:t>
              </a:r>
            </a:p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1600" i="1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(minimal interface: no teaching/reproduction phases)</a:t>
              </a: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5120217" y="3588319"/>
              <a:ext cx="2693568" cy="868569"/>
              <a:chOff x="1291854" y="5143457"/>
              <a:chExt cx="4152797" cy="1923254"/>
            </a:xfrm>
          </p:grpSpPr>
          <p:sp>
            <p:nvSpPr>
              <p:cNvPr id="29" name="Rechteck 12"/>
              <p:cNvSpPr/>
              <p:nvPr/>
            </p:nvSpPr>
            <p:spPr>
              <a:xfrm>
                <a:off x="1291854" y="5155498"/>
                <a:ext cx="4152797" cy="1401669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endParaRPr lang="de-DE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456660" y="5143457"/>
                <a:ext cx="3907736" cy="1923254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algn="ctr">
                  <a:spcBef>
                    <a:spcPts val="200"/>
                  </a:spcBef>
                  <a:spcAft>
                    <a:spcPts val="500"/>
                  </a:spcAft>
                </a:pPr>
                <a:r>
                  <a:rPr lang="en-US" sz="1600" i="1" dirty="0">
                    <a:latin typeface="Helvetica Neue Light" charset="0"/>
                    <a:ea typeface="Helvetica Neue Light" charset="0"/>
                    <a:cs typeface="Helvetica Neue Light" charset="0"/>
                  </a:rPr>
                  <a:t>Continuously </a:t>
                </a:r>
                <a:r>
                  <a:rPr lang="en-US" sz="1600" b="1" i="1" dirty="0" smtClean="0">
                    <a:latin typeface="Helvetica Neue Light" charset="0"/>
                    <a:ea typeface="Helvetica Neue Light" charset="0"/>
                    <a:cs typeface="Helvetica Neue Light" charset="0"/>
                  </a:rPr>
                  <a:t>react</a:t>
                </a:r>
                <a:r>
                  <a:rPr lang="en-US" sz="1600" i="1" dirty="0" smtClean="0">
                    <a:latin typeface="Helvetica Neue Light" charset="0"/>
                    <a:ea typeface="Helvetica Neue Light" charset="0"/>
                    <a:cs typeface="Helvetica Neue Light" charset="0"/>
                  </a:rPr>
                  <a:t>, </a:t>
                </a:r>
                <a:r>
                  <a:rPr lang="en-US" sz="1600" b="1" i="1" dirty="0" err="1" smtClean="0">
                    <a:latin typeface="Helvetica Neue Light" charset="0"/>
                    <a:ea typeface="Helvetica Neue Light" charset="0"/>
                    <a:cs typeface="Helvetica Neue Light" charset="0"/>
                  </a:rPr>
                  <a:t>replan</a:t>
                </a:r>
                <a:r>
                  <a:rPr lang="en-US" sz="1600" b="1" i="1" dirty="0" smtClean="0">
                    <a:latin typeface="Helvetica Neue Light" charset="0"/>
                    <a:ea typeface="Helvetica Neue Light" charset="0"/>
                    <a:cs typeface="Helvetica Neue Light" charset="0"/>
                  </a:rPr>
                  <a:t> </a:t>
                </a:r>
                <a:r>
                  <a:rPr lang="en-US" sz="1600" i="1" dirty="0" smtClean="0">
                    <a:latin typeface="Helvetica Neue Light" charset="0"/>
                    <a:ea typeface="Helvetica Neue Light" charset="0"/>
                    <a:cs typeface="Helvetica Neue Light" charset="0"/>
                  </a:rPr>
                  <a:t>and </a:t>
                </a:r>
                <a:r>
                  <a:rPr lang="en-US" sz="1600" b="1" i="1" dirty="0" smtClean="0">
                    <a:latin typeface="Helvetica Neue Light" charset="0"/>
                    <a:ea typeface="Helvetica Neue Light" charset="0"/>
                    <a:cs typeface="Helvetica Neue Light" charset="0"/>
                  </a:rPr>
                  <a:t>learn</a:t>
                </a:r>
                <a:endParaRPr lang="en-US" sz="1600" b="1" i="1" dirty="0">
                  <a:latin typeface="Helvetica Neue Light" charset="0"/>
                  <a:ea typeface="Helvetica Neue Light" charset="0"/>
                  <a:cs typeface="Helvetica Neue Light" charset="0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1915303" y="3556689"/>
              <a:ext cx="1729931" cy="1216710"/>
              <a:chOff x="476244" y="1333949"/>
              <a:chExt cx="1729931" cy="1216710"/>
            </a:xfrm>
          </p:grpSpPr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0418" y="1333949"/>
                <a:ext cx="1725757" cy="676626"/>
              </a:xfrm>
              <a:prstGeom prst="rect">
                <a:avLst/>
              </a:prstGeom>
            </p:spPr>
          </p:pic>
          <p:sp>
            <p:nvSpPr>
              <p:cNvPr id="32" name="Rechteck 6"/>
              <p:cNvSpPr/>
              <p:nvPr/>
            </p:nvSpPr>
            <p:spPr>
              <a:xfrm>
                <a:off x="476244" y="2007743"/>
                <a:ext cx="1729931" cy="54291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>
                <a:normAutofit fontScale="70000" lnSpcReduction="20000"/>
              </a:bodyPr>
              <a:lstStyle/>
              <a:p>
                <a:pPr algn="ctr"/>
                <a:r>
                  <a:rPr lang="de-DE" sz="2000" dirty="0" err="1" smtClean="0">
                    <a:solidFill>
                      <a:srgbClr val="000000"/>
                    </a:solidFill>
                    <a:latin typeface="Helvetica Neue Light" charset="0"/>
                    <a:ea typeface="Helvetica Neue Light" charset="0"/>
                    <a:cs typeface="Helvetica Neue Light" charset="0"/>
                  </a:rPr>
                  <a:t>Continuous</a:t>
                </a:r>
                <a:r>
                  <a:rPr lang="de-DE" sz="2000" dirty="0" smtClean="0">
                    <a:solidFill>
                      <a:srgbClr val="000000"/>
                    </a:solidFill>
                    <a:latin typeface="Helvetica Neue Light" charset="0"/>
                    <a:ea typeface="Helvetica Neue Light" charset="0"/>
                    <a:cs typeface="Helvetica Neue Light" charset="0"/>
                  </a:rPr>
                  <a:t> </a:t>
                </a:r>
              </a:p>
              <a:p>
                <a:pPr algn="ctr"/>
                <a:r>
                  <a:rPr lang="de-DE" sz="2000" dirty="0">
                    <a:solidFill>
                      <a:srgbClr val="000000"/>
                    </a:solidFill>
                    <a:latin typeface="Helvetica Neue Light" charset="0"/>
                    <a:ea typeface="Helvetica Neue Light" charset="0"/>
                    <a:cs typeface="Helvetica Neue Light" charset="0"/>
                  </a:rPr>
                  <a:t>h</a:t>
                </a:r>
                <a:r>
                  <a:rPr lang="de-DE" sz="2000" dirty="0" smtClean="0">
                    <a:solidFill>
                      <a:srgbClr val="000000"/>
                    </a:solidFill>
                    <a:latin typeface="Helvetica Neue Light" charset="0"/>
                    <a:ea typeface="Helvetica Neue Light" charset="0"/>
                    <a:cs typeface="Helvetica Neue Light" charset="0"/>
                  </a:rPr>
                  <a:t>uman </a:t>
                </a:r>
                <a:r>
                  <a:rPr lang="de-DE" sz="2000" b="1" dirty="0" err="1" smtClean="0">
                    <a:solidFill>
                      <a:srgbClr val="000000"/>
                    </a:solidFill>
                    <a:latin typeface="Helvetica Neue Light" charset="0"/>
                    <a:ea typeface="Helvetica Neue Light" charset="0"/>
                    <a:cs typeface="Helvetica Neue Light" charset="0"/>
                  </a:rPr>
                  <a:t>feedback</a:t>
                </a:r>
                <a:endParaRPr lang="de-DE" sz="2000" b="1" dirty="0">
                  <a:solidFill>
                    <a:srgbClr val="000000"/>
                  </a:solidFill>
                  <a:latin typeface="Helvetica Neue Light" charset="0"/>
                  <a:ea typeface="Helvetica Neue Light" charset="0"/>
                  <a:cs typeface="Helvetica Neue Light" charset="0"/>
                </a:endParaRPr>
              </a:p>
            </p:txBody>
          </p:sp>
        </p:grpSp>
        <p:cxnSp>
          <p:nvCxnSpPr>
            <p:cNvPr id="33" name="Straight Arrow Connector 32"/>
            <p:cNvCxnSpPr/>
            <p:nvPr/>
          </p:nvCxnSpPr>
          <p:spPr>
            <a:xfrm>
              <a:off x="4059705" y="4081677"/>
              <a:ext cx="646041" cy="1"/>
            </a:xfrm>
            <a:prstGeom prst="straightConnector1">
              <a:avLst/>
            </a:prstGeom>
            <a:ln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Rectangle 34"/>
            <p:cNvSpPr/>
            <p:nvPr/>
          </p:nvSpPr>
          <p:spPr>
            <a:xfrm>
              <a:off x="2685948" y="3123380"/>
              <a:ext cx="339355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1600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Many repetitions/iterations!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97515" y="1121770"/>
            <a:ext cx="7713416" cy="507509"/>
            <a:chOff x="1069000" y="5192549"/>
            <a:chExt cx="3308463" cy="537545"/>
          </a:xfrm>
        </p:grpSpPr>
        <p:sp>
          <p:nvSpPr>
            <p:cNvPr id="38" name="Rechteck 12"/>
            <p:cNvSpPr/>
            <p:nvPr/>
          </p:nvSpPr>
          <p:spPr>
            <a:xfrm>
              <a:off x="1069000" y="5192549"/>
              <a:ext cx="3308463" cy="53754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de-DE" sz="2000" dirty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079590" y="5260191"/>
              <a:ext cx="3245122" cy="423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200"/>
                </a:spcBef>
                <a:spcAft>
                  <a:spcPts val="500"/>
                </a:spcAft>
              </a:pPr>
              <a:r>
                <a:rPr lang="en-US" sz="2000" i="1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We can teach relatively complex tasks with </a:t>
              </a:r>
              <a:r>
                <a:rPr lang="en-US" sz="2000" b="1" i="1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expert teachers </a:t>
              </a:r>
              <a:r>
                <a:rPr lang="en-US" sz="2000" i="1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but</a:t>
              </a:r>
              <a:r>
                <a:rPr lang="mr-IN" sz="2000" i="1" dirty="0" smtClean="0">
                  <a:latin typeface="Helvetica Neue Light" charset="0"/>
                  <a:ea typeface="Helvetica Neue Light" charset="0"/>
                  <a:cs typeface="Helvetica Neue Light" charset="0"/>
                </a:rPr>
                <a:t>…</a:t>
              </a:r>
              <a:endParaRPr lang="en-US" sz="2000" b="1" i="1" dirty="0">
                <a:latin typeface="Helvetica Neue Light" charset="0"/>
                <a:ea typeface="Helvetica Neue Light" charset="0"/>
                <a:cs typeface="Helvetica Neue Light" charset="0"/>
              </a:endParaRPr>
            </a:p>
          </p:txBody>
        </p:sp>
      </p:grpSp>
      <p:sp>
        <p:nvSpPr>
          <p:cNvPr id="4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4513730" cy="365125"/>
          </a:xfrm>
        </p:spPr>
        <p:txBody>
          <a:bodyPr/>
          <a:lstStyle/>
          <a:p>
            <a:r>
              <a:rPr lang="en-US" dirty="0"/>
              <a:t>Towards teaching from demonstration in industrial collaborative</a:t>
            </a:r>
          </a:p>
          <a:p>
            <a:r>
              <a:rPr lang="en-US" dirty="0"/>
              <a:t>environments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738627" y="3158677"/>
            <a:ext cx="5513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500"/>
              </a:spcAft>
              <a:buFont typeface="Wingdings" charset="2"/>
              <a:buChar char="§"/>
            </a:pPr>
            <a:r>
              <a:rPr lang="en-US" dirty="0" smtClean="0">
                <a:latin typeface="Helvetica Neue Light" charset="0"/>
                <a:ea typeface="Helvetica Neue Light" charset="0"/>
                <a:cs typeface="Helvetica Neue Light" charset="0"/>
              </a:rPr>
              <a:t>What is the simplest teaching interface?</a:t>
            </a:r>
          </a:p>
        </p:txBody>
      </p:sp>
    </p:spTree>
    <p:extLst>
      <p:ext uri="{BB962C8B-B14F-4D97-AF65-F5344CB8AC3E}">
        <p14:creationId xmlns:p14="http://schemas.microsoft.com/office/powerpoint/2010/main" val="58653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tailEnd type="arrow"/>
        </a:ln>
        <a:effectLst/>
      </a:spPr>
      <a:bodyPr/>
      <a:lstStyle/>
      <a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14118</TotalTime>
  <Words>228</Words>
  <Application>Microsoft Macintosh PowerPoint</Application>
  <PresentationFormat>On-screen Show (4:3)</PresentationFormat>
  <Paragraphs>57</Paragraphs>
  <Slides>4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Helvetica Neue</vt:lpstr>
      <vt:lpstr>Helvetica Neue Light</vt:lpstr>
      <vt:lpstr>Arial</vt:lpstr>
      <vt:lpstr>Calibri</vt:lpstr>
      <vt:lpstr>Helvetica</vt:lpstr>
      <vt:lpstr>Wingdings</vt:lpstr>
      <vt:lpstr>Office Theme</vt:lpstr>
      <vt:lpstr>PowerPoint Presentation</vt:lpstr>
      <vt:lpstr>Learning robust compliant controllers for position-based tasks …</vt:lpstr>
      <vt:lpstr>… and position/force tasks</vt:lpstr>
      <vt:lpstr>Open issues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Klas Kronander</dc:creator>
  <cp:lastModifiedBy>Microsoft Office User</cp:lastModifiedBy>
  <cp:revision>234</cp:revision>
  <cp:lastPrinted>2016-09-27T06:10:31Z</cp:lastPrinted>
  <dcterms:created xsi:type="dcterms:W3CDTF">2016-05-09T10:40:16Z</dcterms:created>
  <dcterms:modified xsi:type="dcterms:W3CDTF">2017-03-20T16:40:28Z</dcterms:modified>
</cp:coreProperties>
</file>