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xls" ContentType="application/vnd.ms-excel"/>
  <Default Extension="rels" ContentType="application/vnd.openxmlformats-package.relationships+xml"/>
  <Default Extension="xml" ContentType="application/xml"/>
  <Default Extension="vml" ContentType="application/vnd.openxmlformats-officedocument.vmlDrawing"/>
  <Default Extension="wmv" ContentType="video/x-ms-wmv"/>
  <Default Extension="mp4" ContentType="video/unknown"/>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12" r:id="rId5"/>
  </p:sldMasterIdLst>
  <p:notesMasterIdLst>
    <p:notesMasterId r:id="rId27"/>
  </p:notesMasterIdLst>
  <p:sldIdLst>
    <p:sldId id="296" r:id="rId6"/>
    <p:sldId id="304" r:id="rId7"/>
    <p:sldId id="285" r:id="rId8"/>
    <p:sldId id="321" r:id="rId9"/>
    <p:sldId id="284" r:id="rId10"/>
    <p:sldId id="307" r:id="rId11"/>
    <p:sldId id="305" r:id="rId12"/>
    <p:sldId id="308" r:id="rId13"/>
    <p:sldId id="303" r:id="rId14"/>
    <p:sldId id="320" r:id="rId15"/>
    <p:sldId id="309" r:id="rId16"/>
    <p:sldId id="310" r:id="rId17"/>
    <p:sldId id="311" r:id="rId18"/>
    <p:sldId id="312" r:id="rId19"/>
    <p:sldId id="313" r:id="rId20"/>
    <p:sldId id="314" r:id="rId21"/>
    <p:sldId id="315" r:id="rId22"/>
    <p:sldId id="316" r:id="rId23"/>
    <p:sldId id="317" r:id="rId24"/>
    <p:sldId id="318" r:id="rId25"/>
    <p:sldId id="319"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93" autoAdjust="0"/>
    <p:restoredTop sz="86375" autoAdjust="0"/>
  </p:normalViewPr>
  <p:slideViewPr>
    <p:cSldViewPr snapToGrid="0">
      <p:cViewPr>
        <p:scale>
          <a:sx n="60" d="100"/>
          <a:sy n="60" d="100"/>
        </p:scale>
        <p:origin x="-148" y="-24"/>
      </p:cViewPr>
      <p:guideLst>
        <p:guide orient="horz" pos="2160"/>
        <p:guide pos="3840"/>
      </p:guideLst>
    </p:cSldViewPr>
  </p:slideViewPr>
  <p:outlineViewPr>
    <p:cViewPr>
      <p:scale>
        <a:sx n="33" d="100"/>
        <a:sy n="33" d="100"/>
      </p:scale>
      <p:origin x="0" y="0"/>
    </p:cViewPr>
  </p:outlineViewPr>
  <p:notesTextViewPr>
    <p:cViewPr>
      <p:scale>
        <a:sx n="1" d="1"/>
        <a:sy n="1" d="1"/>
      </p:scale>
      <p:origin x="0" y="884"/>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603D0E-05FE-4A2D-9BB8-DCF20E89D948}" type="datetimeFigureOut">
              <a:rPr lang="el-GR" smtClean="0"/>
              <a:pPr/>
              <a:t>22/3/2017</a:t>
            </a:fld>
            <a:endParaRPr lang="el-G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l-G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0BED022-AC13-49A8-86D8-529E8D7A132F}" type="slidenum">
              <a:rPr lang="el-GR" smtClean="0"/>
              <a:pPr/>
              <a:t>‹#›</a:t>
            </a:fld>
            <a:endParaRPr lang="el-GR"/>
          </a:p>
        </p:txBody>
      </p:sp>
    </p:spTree>
    <p:extLst>
      <p:ext uri="{BB962C8B-B14F-4D97-AF65-F5344CB8AC3E}">
        <p14:creationId xmlns:p14="http://schemas.microsoft.com/office/powerpoint/2010/main" val="34682824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Our goal is to </a:t>
            </a:r>
            <a:r>
              <a:rPr lang="en-US" sz="1200" dirty="0" smtClean="0"/>
              <a:t>enable a non-expert user to teach a new assembly task to an industrial robot in less than a day, without the use of conventional robot programming.</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This is important because it will allow automation for expensive products produced in large volumes that are still assembled </a:t>
            </a:r>
            <a:r>
              <a:rPr lang="en-US" sz="1200" i="1" dirty="0" smtClean="0"/>
              <a:t>manually</a:t>
            </a:r>
            <a:r>
              <a:rPr lang="en-US" sz="1200" dirty="0" smtClean="0"/>
              <a:t> in low wage countries under </a:t>
            </a:r>
            <a:r>
              <a:rPr lang="en-US" sz="1200" i="1" dirty="0" smtClean="0"/>
              <a:t>harsh conditions.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i="0" dirty="0" smtClean="0"/>
              <a:t>In order to achieve this, we extend the robotic system with </a:t>
            </a:r>
            <a:r>
              <a:rPr lang="en-US" sz="1200" dirty="0" smtClean="0"/>
              <a:t>advanced perception and cognition abilities.</a:t>
            </a:r>
            <a:r>
              <a:rPr lang="en-US" sz="1200" baseline="0" dirty="0" smtClean="0"/>
              <a:t> Moreover, we have developed a user-friendly Human Robot Interaction (HRI) interface that allows the human instructor to demonstrate the assembly task. An overview of our approach is illustrated in the presented diagram.</a:t>
            </a: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endParaRPr lang="el-GR" dirty="0"/>
          </a:p>
        </p:txBody>
      </p:sp>
      <p:sp>
        <p:nvSpPr>
          <p:cNvPr id="4" name="Slide Number Placeholder 3"/>
          <p:cNvSpPr>
            <a:spLocks noGrp="1"/>
          </p:cNvSpPr>
          <p:nvPr>
            <p:ph type="sldNum" sz="quarter" idx="10"/>
          </p:nvPr>
        </p:nvSpPr>
        <p:spPr/>
        <p:txBody>
          <a:bodyPr/>
          <a:lstStyle/>
          <a:p>
            <a:fld id="{80BED022-AC13-49A8-86D8-529E8D7A132F}" type="slidenum">
              <a:rPr lang="el-GR" smtClean="0"/>
              <a:pPr/>
              <a:t>2</a:t>
            </a:fld>
            <a:endParaRPr lang="el-GR"/>
          </a:p>
        </p:txBody>
      </p:sp>
    </p:spTree>
    <p:extLst>
      <p:ext uri="{BB962C8B-B14F-4D97-AF65-F5344CB8AC3E}">
        <p14:creationId xmlns:p14="http://schemas.microsoft.com/office/powerpoint/2010/main" val="25659079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noTextEdi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In order to automatically</a:t>
            </a:r>
            <a:r>
              <a:rPr lang="en-US" baseline="0" dirty="0" smtClean="0"/>
              <a:t> extract the Key-frame sequence, semantic graphs are generated using segmented images of the demonstrated assembly. Segmentation is performed on synthetic images using the tracking results. An example sequence is illustrated in the presented figure.</a:t>
            </a:r>
            <a:endParaRPr lang="en-US" dirty="0" smtClean="0"/>
          </a:p>
        </p:txBody>
      </p:sp>
      <p:sp>
        <p:nvSpPr>
          <p:cNvPr id="20483" name="Slide Number Placeholder 3"/>
          <p:cNvSpPr txBox="1">
            <a:spLocks noGrp="1"/>
          </p:cNvSpPr>
          <p:nvPr/>
        </p:nvSpPr>
        <p:spPr bwMode="auto">
          <a:xfrm>
            <a:off x="3884613" y="8685213"/>
            <a:ext cx="2971800" cy="458787"/>
          </a:xfrm>
          <a:prstGeom prst="rect">
            <a:avLst/>
          </a:prstGeom>
          <a:noFill/>
          <a:ln w="9525">
            <a:noFill/>
            <a:miter lim="800000"/>
            <a:headEnd/>
            <a:tailEnd/>
          </a:ln>
        </p:spPr>
        <p:txBody>
          <a:bodyPr anchor="b"/>
          <a:lstStyle/>
          <a:p>
            <a:pPr algn="r" fontAlgn="base">
              <a:spcBef>
                <a:spcPct val="0"/>
              </a:spcBef>
              <a:spcAft>
                <a:spcPct val="0"/>
              </a:spcAft>
            </a:pPr>
            <a:fld id="{7E04AD28-FB62-488C-AA07-5E14890552F3}" type="slidenum">
              <a:rPr lang="en-US" sz="1200">
                <a:solidFill>
                  <a:prstClr val="black"/>
                </a:solidFill>
                <a:cs typeface="Arial" charset="0"/>
              </a:rPr>
              <a:pPr algn="r" fontAlgn="base">
                <a:spcBef>
                  <a:spcPct val="0"/>
                </a:spcBef>
                <a:spcAft>
                  <a:spcPct val="0"/>
                </a:spcAft>
              </a:pPr>
              <a:t>3</a:t>
            </a:fld>
            <a:endParaRPr lang="en-US" sz="1200">
              <a:solidFill>
                <a:prstClr val="black"/>
              </a:solidFill>
              <a:cs typeface="Arial" charset="0"/>
            </a:endParaRPr>
          </a:p>
        </p:txBody>
      </p:sp>
    </p:spTree>
    <p:extLst>
      <p:ext uri="{BB962C8B-B14F-4D97-AF65-F5344CB8AC3E}">
        <p14:creationId xmlns:p14="http://schemas.microsoft.com/office/powerpoint/2010/main" val="31969501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noTextEdi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We have augmented</a:t>
            </a:r>
            <a:r>
              <a:rPr lang="en-US" baseline="0" dirty="0" smtClean="0"/>
              <a:t> the system with visual sensors acquiring both RGB and depth images. Using sparse auto-encoders, features are automatically extracted by the acquired images and are employed by a Hough forest classifier for estimating the 3D pose of the objects in the scene. Training of the classifiers, is based on synthetic data generated using 3D CAD models of the objects. Assuming an open hand configuration and using the detected hand’s contour, its initial pose is also estimated.  The detection results of hands and objects are employed for initializing a Hand-Object Tracking method using Particle Swarm Optimization (PSO). Our approach is based on the hand tracking method presented in these two papers, extending them to perform joint hand-object tracking. </a:t>
            </a:r>
            <a:r>
              <a:rPr lang="en-US" baseline="0" smtClean="0"/>
              <a:t>Currently, tracking is performed off-line in recorded assembly sequences, requiring about 0.6 sec for each frame.</a:t>
            </a:r>
          </a:p>
          <a:p>
            <a:pPr eaLnBrk="1" hangingPunct="1">
              <a:spcBef>
                <a:spcPct val="0"/>
              </a:spcBef>
            </a:pPr>
            <a:endParaRPr lang="en-US" dirty="0" smtClean="0"/>
          </a:p>
        </p:txBody>
      </p:sp>
      <p:sp>
        <p:nvSpPr>
          <p:cNvPr id="20483" name="Slide Number Placeholder 3"/>
          <p:cNvSpPr txBox="1">
            <a:spLocks noGrp="1"/>
          </p:cNvSpPr>
          <p:nvPr/>
        </p:nvSpPr>
        <p:spPr bwMode="auto">
          <a:xfrm>
            <a:off x="3884613" y="8685213"/>
            <a:ext cx="2971800" cy="458787"/>
          </a:xfrm>
          <a:prstGeom prst="rect">
            <a:avLst/>
          </a:prstGeom>
          <a:noFill/>
          <a:ln w="9525">
            <a:noFill/>
            <a:miter lim="800000"/>
            <a:headEnd/>
            <a:tailEnd/>
          </a:ln>
        </p:spPr>
        <p:txBody>
          <a:bodyPr anchor="b"/>
          <a:lstStyle/>
          <a:p>
            <a:pPr algn="r" fontAlgn="base">
              <a:spcBef>
                <a:spcPct val="0"/>
              </a:spcBef>
              <a:spcAft>
                <a:spcPct val="0"/>
              </a:spcAft>
            </a:pPr>
            <a:fld id="{7E04AD28-FB62-488C-AA07-5E14890552F3}" type="slidenum">
              <a:rPr lang="en-US" sz="1200">
                <a:solidFill>
                  <a:prstClr val="black"/>
                </a:solidFill>
                <a:cs typeface="Arial" charset="0"/>
              </a:rPr>
              <a:pPr algn="r" fontAlgn="base">
                <a:spcBef>
                  <a:spcPct val="0"/>
                </a:spcBef>
                <a:spcAft>
                  <a:spcPct val="0"/>
                </a:spcAft>
              </a:pPr>
              <a:t>4</a:t>
            </a:fld>
            <a:endParaRPr lang="en-US" sz="1200">
              <a:solidFill>
                <a:prstClr val="black"/>
              </a:solidFill>
              <a:cs typeface="Arial" charset="0"/>
            </a:endParaRPr>
          </a:p>
        </p:txBody>
      </p:sp>
    </p:spTree>
    <p:extLst>
      <p:ext uri="{BB962C8B-B14F-4D97-AF65-F5344CB8AC3E}">
        <p14:creationId xmlns:p14="http://schemas.microsoft.com/office/powerpoint/2010/main" val="31969501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generated</a:t>
            </a:r>
            <a:r>
              <a:rPr lang="en-US" baseline="0" dirty="0" smtClean="0"/>
              <a:t> </a:t>
            </a:r>
            <a:r>
              <a:rPr lang="en-US" dirty="0" smtClean="0"/>
              <a:t>tracking results are employed for extracting </a:t>
            </a:r>
            <a:r>
              <a:rPr lang="en-US" baseline="0" dirty="0" smtClean="0"/>
              <a:t>important information from the demonstrated sequence, and for selecting significant frames of the assembly, called Key-frames. An XML format is used for storing the information associated with each Key-frame. Apart from the kinematic information on the assembly parts and the instructor’s hands, semantic information is extracted automatically, whereas the human instructor can also add manually semantic labels selected via a dropdown menu.</a:t>
            </a:r>
            <a:endParaRPr lang="el-GR" dirty="0"/>
          </a:p>
        </p:txBody>
      </p:sp>
      <p:sp>
        <p:nvSpPr>
          <p:cNvPr id="4" name="Slide Number Placeholder 3"/>
          <p:cNvSpPr>
            <a:spLocks noGrp="1"/>
          </p:cNvSpPr>
          <p:nvPr>
            <p:ph type="sldNum" sz="quarter" idx="10"/>
          </p:nvPr>
        </p:nvSpPr>
        <p:spPr/>
        <p:txBody>
          <a:bodyPr/>
          <a:lstStyle/>
          <a:p>
            <a:fld id="{80BED022-AC13-49A8-86D8-529E8D7A132F}" type="slidenum">
              <a:rPr lang="el-GR" smtClean="0"/>
              <a:pPr/>
              <a:t>5</a:t>
            </a:fld>
            <a:endParaRPr lang="el-GR"/>
          </a:p>
        </p:txBody>
      </p:sp>
    </p:spTree>
    <p:extLst>
      <p:ext uri="{BB962C8B-B14F-4D97-AF65-F5344CB8AC3E}">
        <p14:creationId xmlns:p14="http://schemas.microsoft.com/office/powerpoint/2010/main" val="33255931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illustrated sequence, screenshots of the developed HRI are presented, acquired during the </a:t>
            </a:r>
            <a:r>
              <a:rPr lang="en-US" baseline="0" dirty="0" smtClean="0"/>
              <a:t>demonstration of a folding assembly of cell-phone parts. After creating a new assembly entry, and loading the corresponding CAD models, the loaded parts are previewed in a virtual environment, using Gazebo and </a:t>
            </a:r>
            <a:r>
              <a:rPr lang="en-US" baseline="0" dirty="0" err="1" smtClean="0"/>
              <a:t>GzWeb</a:t>
            </a:r>
            <a:r>
              <a:rPr lang="en-US" baseline="0" dirty="0" smtClean="0"/>
              <a:t>. Then the actual parts are placed in front of the camera sensor and are detected by the system. The user’s hand is also detected and the demonstration is initiated and recorded. The Key-frames are extracted and are presented to the user for inspection. The user can add/remove Key-frames and annotates them with semantic information.</a:t>
            </a:r>
            <a:endParaRPr lang="el-GR" dirty="0"/>
          </a:p>
        </p:txBody>
      </p:sp>
      <p:sp>
        <p:nvSpPr>
          <p:cNvPr id="4" name="Slide Number Placeholder 3"/>
          <p:cNvSpPr>
            <a:spLocks noGrp="1"/>
          </p:cNvSpPr>
          <p:nvPr>
            <p:ph type="sldNum" sz="quarter" idx="10"/>
          </p:nvPr>
        </p:nvSpPr>
        <p:spPr/>
        <p:txBody>
          <a:bodyPr/>
          <a:lstStyle/>
          <a:p>
            <a:fld id="{80BED022-AC13-49A8-86D8-529E8D7A132F}" type="slidenum">
              <a:rPr lang="el-GR" smtClean="0"/>
              <a:pPr/>
              <a:t>6</a:t>
            </a:fld>
            <a:endParaRPr lang="el-GR"/>
          </a:p>
        </p:txBody>
      </p:sp>
    </p:spTree>
    <p:extLst>
      <p:ext uri="{BB962C8B-B14F-4D97-AF65-F5344CB8AC3E}">
        <p14:creationId xmlns:p14="http://schemas.microsoft.com/office/powerpoint/2010/main" val="27824320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Using the extracted Key-frame sequence and the associated semantic information, an assembly program can be generated. Both Sequential Function</a:t>
            </a:r>
            <a:r>
              <a:rPr lang="en-US" baseline="0" dirty="0" smtClean="0"/>
              <a:t> Charts, and Behavior Trees have been investigated with </a:t>
            </a:r>
            <a:r>
              <a:rPr lang="en-US" baseline="0" dirty="0" err="1" smtClean="0"/>
              <a:t>promissing</a:t>
            </a:r>
            <a:r>
              <a:rPr lang="en-US" baseline="0" dirty="0" smtClean="0"/>
              <a:t> results. However, a detailed analysis of these approaches is out of scope of the current presentation.</a:t>
            </a:r>
            <a:endParaRPr lang="el-GR" dirty="0"/>
          </a:p>
        </p:txBody>
      </p:sp>
      <p:sp>
        <p:nvSpPr>
          <p:cNvPr id="4" name="Slide Number Placeholder 3"/>
          <p:cNvSpPr>
            <a:spLocks noGrp="1"/>
          </p:cNvSpPr>
          <p:nvPr>
            <p:ph type="sldNum" sz="quarter" idx="10"/>
          </p:nvPr>
        </p:nvSpPr>
        <p:spPr/>
        <p:txBody>
          <a:bodyPr/>
          <a:lstStyle/>
          <a:p>
            <a:fld id="{80BED022-AC13-49A8-86D8-529E8D7A132F}" type="slidenum">
              <a:rPr lang="el-GR" smtClean="0"/>
              <a:pPr/>
              <a:t>7</a:t>
            </a:fld>
            <a:endParaRPr lang="el-GR"/>
          </a:p>
        </p:txBody>
      </p:sp>
    </p:spTree>
    <p:extLst>
      <p:ext uri="{BB962C8B-B14F-4D97-AF65-F5344CB8AC3E}">
        <p14:creationId xmlns:p14="http://schemas.microsoft.com/office/powerpoint/2010/main" val="15546958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Our planned efforts include testing of bi-manual assembly use</a:t>
            </a:r>
            <a:r>
              <a:rPr lang="en-US" baseline="0" dirty="0" smtClean="0"/>
              <a:t> cases, as well as different assembly types, such as folding assembly, or insertion by deformation assembly. The later case is very challenging, since it addresses assembly of deformable parts.</a:t>
            </a:r>
            <a:endParaRPr lang="el-GR" dirty="0"/>
          </a:p>
        </p:txBody>
      </p:sp>
      <p:sp>
        <p:nvSpPr>
          <p:cNvPr id="4" name="Slide Number Placeholder 3"/>
          <p:cNvSpPr>
            <a:spLocks noGrp="1"/>
          </p:cNvSpPr>
          <p:nvPr>
            <p:ph type="sldNum" sz="quarter" idx="10"/>
          </p:nvPr>
        </p:nvSpPr>
        <p:spPr/>
        <p:txBody>
          <a:bodyPr/>
          <a:lstStyle/>
          <a:p>
            <a:fld id="{80BED022-AC13-49A8-86D8-529E8D7A132F}" type="slidenum">
              <a:rPr lang="el-GR" smtClean="0"/>
              <a:pPr/>
              <a:t>8</a:t>
            </a:fld>
            <a:endParaRPr lang="el-GR"/>
          </a:p>
        </p:txBody>
      </p:sp>
    </p:spTree>
    <p:extLst>
      <p:ext uri="{BB962C8B-B14F-4D97-AF65-F5344CB8AC3E}">
        <p14:creationId xmlns:p14="http://schemas.microsoft.com/office/powerpoint/2010/main" val="18464483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noTextEdit="1"/>
          </p:cNvSpPr>
          <p:nvPr>
            <p:ph type="sldImg"/>
          </p:nvPr>
        </p:nvSpPr>
        <p:spPr bwMode="auto">
          <a:noFill/>
          <a:ln>
            <a:solidFill>
              <a:srgbClr val="000000"/>
            </a:solidFill>
            <a:miter lim="800000"/>
            <a:headEnd/>
            <a:tailEnd/>
          </a:ln>
        </p:spPr>
      </p:sp>
      <p:sp>
        <p:nvSpPr>
          <p:cNvPr id="7475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74755" name="Slide Number Placeholder 3"/>
          <p:cNvSpPr txBox="1">
            <a:spLocks noGrp="1"/>
          </p:cNvSpPr>
          <p:nvPr/>
        </p:nvSpPr>
        <p:spPr bwMode="auto">
          <a:xfrm>
            <a:off x="3884613" y="8685213"/>
            <a:ext cx="2971800" cy="458787"/>
          </a:xfrm>
          <a:prstGeom prst="rect">
            <a:avLst/>
          </a:prstGeom>
          <a:noFill/>
          <a:ln w="9525">
            <a:noFill/>
            <a:miter lim="800000"/>
            <a:headEnd/>
            <a:tailEnd/>
          </a:ln>
        </p:spPr>
        <p:txBody>
          <a:bodyPr anchor="b"/>
          <a:lstStyle/>
          <a:p>
            <a:pPr algn="r" fontAlgn="base">
              <a:spcBef>
                <a:spcPct val="0"/>
              </a:spcBef>
              <a:spcAft>
                <a:spcPct val="0"/>
              </a:spcAft>
            </a:pPr>
            <a:fld id="{1E162F9D-B107-4C2A-AAAF-83E221A57520}" type="slidenum">
              <a:rPr lang="en-US" sz="1200">
                <a:solidFill>
                  <a:prstClr val="black"/>
                </a:solidFill>
                <a:cs typeface="Arial" charset="0"/>
              </a:rPr>
              <a:pPr algn="r" fontAlgn="base">
                <a:spcBef>
                  <a:spcPct val="0"/>
                </a:spcBef>
                <a:spcAft>
                  <a:spcPct val="0"/>
                </a:spcAft>
              </a:pPr>
              <a:t>11</a:t>
            </a:fld>
            <a:endParaRPr lang="en-US" sz="1200">
              <a:solidFill>
                <a:prstClr val="black"/>
              </a:solidFill>
              <a:cs typeface="Arial" charset="0"/>
            </a:endParaRPr>
          </a:p>
        </p:txBody>
      </p:sp>
    </p:spTree>
    <p:extLst>
      <p:ext uri="{BB962C8B-B14F-4D97-AF65-F5344CB8AC3E}">
        <p14:creationId xmlns:p14="http://schemas.microsoft.com/office/powerpoint/2010/main" val="12856106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bwMode="auto">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Provide some info about the current ongoing activities and activities to be performed in the upcoming period. </a:t>
            </a:r>
          </a:p>
        </p:txBody>
      </p:sp>
      <p:sp>
        <p:nvSpPr>
          <p:cNvPr id="24579" name="Slide Number Placeholder 3"/>
          <p:cNvSpPr txBox="1">
            <a:spLocks noGrp="1"/>
          </p:cNvSpPr>
          <p:nvPr/>
        </p:nvSpPr>
        <p:spPr bwMode="auto">
          <a:xfrm>
            <a:off x="3884613" y="8685213"/>
            <a:ext cx="2971800" cy="458787"/>
          </a:xfrm>
          <a:prstGeom prst="rect">
            <a:avLst/>
          </a:prstGeom>
          <a:noFill/>
          <a:ln w="9525">
            <a:noFill/>
            <a:miter lim="800000"/>
            <a:headEnd/>
            <a:tailEnd/>
          </a:ln>
        </p:spPr>
        <p:txBody>
          <a:bodyPr anchor="b"/>
          <a:lstStyle/>
          <a:p>
            <a:pPr algn="r" fontAlgn="base">
              <a:spcBef>
                <a:spcPct val="0"/>
              </a:spcBef>
              <a:spcAft>
                <a:spcPct val="0"/>
              </a:spcAft>
            </a:pPr>
            <a:fld id="{B1E50EBB-2268-4655-B27D-F983C4AA7A7F}" type="slidenum">
              <a:rPr lang="en-US" sz="1200">
                <a:solidFill>
                  <a:prstClr val="black"/>
                </a:solidFill>
                <a:cs typeface="Arial" charset="0"/>
              </a:rPr>
              <a:pPr algn="r" fontAlgn="base">
                <a:spcBef>
                  <a:spcPct val="0"/>
                </a:spcBef>
                <a:spcAft>
                  <a:spcPct val="0"/>
                </a:spcAft>
              </a:pPr>
              <a:t>13</a:t>
            </a:fld>
            <a:endParaRPr lang="en-US" sz="1200">
              <a:solidFill>
                <a:prstClr val="black"/>
              </a:solidFill>
              <a:cs typeface="Arial" charset="0"/>
            </a:endParaRPr>
          </a:p>
        </p:txBody>
      </p:sp>
    </p:spTree>
    <p:extLst>
      <p:ext uri="{BB962C8B-B14F-4D97-AF65-F5344CB8AC3E}">
        <p14:creationId xmlns:p14="http://schemas.microsoft.com/office/powerpoint/2010/main" val="36408475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solidFill>
                  <a:schemeClr val="accent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chemeClr val="accent1">
                    <a:lumMod val="60000"/>
                    <a:lumOff val="4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7" name="Rectangle 6"/>
          <p:cNvSpPr/>
          <p:nvPr userDrawn="1"/>
        </p:nvSpPr>
        <p:spPr>
          <a:xfrm>
            <a:off x="661182" y="253218"/>
            <a:ext cx="9129932" cy="7455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userDrawn="1"/>
        </p:nvPicPr>
        <p:blipFill>
          <a:blip r:embed="rId2" cstate="print"/>
          <a:stretch>
            <a:fillRect/>
          </a:stretch>
        </p:blipFill>
        <p:spPr>
          <a:xfrm>
            <a:off x="10710790" y="287104"/>
            <a:ext cx="931481" cy="939400"/>
          </a:xfrm>
          <a:prstGeom prst="rect">
            <a:avLst/>
          </a:prstGeom>
        </p:spPr>
      </p:pic>
    </p:spTree>
    <p:extLst>
      <p:ext uri="{BB962C8B-B14F-4D97-AF65-F5344CB8AC3E}">
        <p14:creationId xmlns:p14="http://schemas.microsoft.com/office/powerpoint/2010/main" val="9068663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00930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userDrawn="1"/>
        </p:nvSpPr>
        <p:spPr>
          <a:xfrm>
            <a:off x="661182" y="253218"/>
            <a:ext cx="9129932" cy="7455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75565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9"/>
          <p:cNvSpPr/>
          <p:nvPr userDrawn="1"/>
        </p:nvSpPr>
        <p:spPr>
          <a:xfrm>
            <a:off x="838200" y="365125"/>
            <a:ext cx="8869363" cy="5762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a:solidFill>
                <a:prstClr val="white"/>
              </a:solidFill>
            </a:endParaRPr>
          </a:p>
        </p:txBody>
      </p:sp>
      <p:sp>
        <p:nvSpPr>
          <p:cNvPr id="5" name="TextBox 6"/>
          <p:cNvSpPr txBox="1"/>
          <p:nvPr userDrawn="1"/>
        </p:nvSpPr>
        <p:spPr>
          <a:xfrm>
            <a:off x="838200" y="6330950"/>
            <a:ext cx="1497013" cy="304800"/>
          </a:xfrm>
          <a:prstGeom prst="rect">
            <a:avLst/>
          </a:prstGeom>
          <a:noFill/>
        </p:spPr>
        <p:txBody>
          <a:bodyPr>
            <a:spAutoFit/>
          </a:bodyPr>
          <a:lstStyle/>
          <a:p>
            <a:pPr>
              <a:defRPr/>
            </a:pPr>
            <a:fld id="{8E68CBA8-4DA0-4870-B7DE-06B5303E7CF6}" type="datetime3">
              <a:rPr lang="en-US" sz="1400">
                <a:solidFill>
                  <a:prstClr val="black"/>
                </a:solidFill>
              </a:rPr>
              <a:pPr>
                <a:defRPr/>
              </a:pPr>
              <a:t>22 March 2017</a:t>
            </a:fld>
            <a:endParaRPr lang="en-US" sz="1400" dirty="0">
              <a:solidFill>
                <a:prstClr val="black"/>
              </a:solidFill>
            </a:endParaRPr>
          </a:p>
        </p:txBody>
      </p:sp>
      <p:sp>
        <p:nvSpPr>
          <p:cNvPr id="6" name="TextBox 7"/>
          <p:cNvSpPr txBox="1"/>
          <p:nvPr userDrawn="1"/>
        </p:nvSpPr>
        <p:spPr>
          <a:xfrm>
            <a:off x="8806375" y="6331708"/>
            <a:ext cx="2547425" cy="523220"/>
          </a:xfrm>
          <a:prstGeom prst="rect">
            <a:avLst/>
          </a:prstGeom>
          <a:noFill/>
        </p:spPr>
        <p:txBody>
          <a:bodyPr>
            <a:spAutoFit/>
          </a:bodyPr>
          <a:lstStyle/>
          <a:p>
            <a:pPr algn="r">
              <a:defRPr/>
            </a:pPr>
            <a:r>
              <a:rPr lang="en-US" sz="1400" dirty="0" err="1">
                <a:solidFill>
                  <a:prstClr val="black"/>
                </a:solidFill>
              </a:rPr>
              <a:t>SARAFun</a:t>
            </a:r>
            <a:r>
              <a:rPr lang="en-US" sz="1400" dirty="0">
                <a:solidFill>
                  <a:prstClr val="black"/>
                </a:solidFill>
              </a:rPr>
              <a:t>  ICT/Robotics #644938</a:t>
            </a:r>
          </a:p>
          <a:p>
            <a:pPr algn="r">
              <a:defRPr/>
            </a:pPr>
            <a:r>
              <a:rPr lang="en-US" sz="1400" strike="sngStrike" dirty="0">
                <a:solidFill>
                  <a:prstClr val="white">
                    <a:lumMod val="75000"/>
                  </a:prstClr>
                </a:solidFill>
              </a:rPr>
              <a:t>www.H2020sarafun.org</a:t>
            </a:r>
          </a:p>
        </p:txBody>
      </p:sp>
      <p:sp>
        <p:nvSpPr>
          <p:cNvPr id="7" name="TextBox 8"/>
          <p:cNvSpPr txBox="1"/>
          <p:nvPr userDrawn="1"/>
        </p:nvSpPr>
        <p:spPr>
          <a:xfrm>
            <a:off x="5346700" y="6330950"/>
            <a:ext cx="1498600" cy="304800"/>
          </a:xfrm>
          <a:prstGeom prst="rect">
            <a:avLst/>
          </a:prstGeom>
          <a:noFill/>
        </p:spPr>
        <p:txBody>
          <a:bodyPr>
            <a:spAutoFit/>
          </a:bodyPr>
          <a:lstStyle/>
          <a:p>
            <a:pPr algn="ctr">
              <a:defRPr/>
            </a:pPr>
            <a:fld id="{313A80B6-A4E0-480E-BFAC-16AA98A804B4}" type="slidenum">
              <a:rPr lang="en-US" sz="1400">
                <a:solidFill>
                  <a:prstClr val="black"/>
                </a:solidFill>
              </a:rPr>
              <a:pPr algn="ctr">
                <a:defRPr/>
              </a:pPr>
              <a:t>‹#›</a:t>
            </a:fld>
            <a:endParaRPr lang="en-US" sz="1400" dirty="0">
              <a:solidFill>
                <a:prstClr val="black"/>
              </a:solidFill>
            </a:endParaRPr>
          </a:p>
        </p:txBody>
      </p:sp>
      <p:sp>
        <p:nvSpPr>
          <p:cNvPr id="9" name="Rectangle 6"/>
          <p:cNvSpPr/>
          <p:nvPr userDrawn="1"/>
        </p:nvSpPr>
        <p:spPr>
          <a:xfrm>
            <a:off x="660400" y="254000"/>
            <a:ext cx="9131300" cy="7445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 name="Rectangle 3"/>
          <p:cNvSpPr/>
          <p:nvPr userDrawn="1"/>
        </p:nvSpPr>
        <p:spPr>
          <a:xfrm>
            <a:off x="533400" y="5867400"/>
            <a:ext cx="11036300" cy="952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 name="Title 1"/>
          <p:cNvSpPr>
            <a:spLocks noGrp="1"/>
          </p:cNvSpPr>
          <p:nvPr>
            <p:ph type="ctrTitle"/>
          </p:nvPr>
        </p:nvSpPr>
        <p:spPr>
          <a:xfrm>
            <a:off x="1524000" y="1122363"/>
            <a:ext cx="9144000" cy="2387600"/>
          </a:xfrm>
        </p:spPr>
        <p:txBody>
          <a:bodyPr anchor="b"/>
          <a:lstStyle>
            <a:lvl1pPr algn="ctr">
              <a:defRPr sz="6000">
                <a:solidFill>
                  <a:schemeClr val="accent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chemeClr val="accent1">
                    <a:lumMod val="60000"/>
                    <a:lumOff val="4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21120136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4" name="Picture 3"/>
          <p:cNvPicPr>
            <a:picLocks noChangeAspect="1"/>
          </p:cNvPicPr>
          <p:nvPr userDrawn="1"/>
        </p:nvPicPr>
        <p:blipFill>
          <a:blip r:embed="rId2"/>
          <a:stretch>
            <a:fillRect/>
          </a:stretch>
        </p:blipFill>
        <p:spPr>
          <a:xfrm>
            <a:off x="10986903" y="310410"/>
            <a:ext cx="916627" cy="685058"/>
          </a:xfrm>
          <a:prstGeom prst="rect">
            <a:avLst/>
          </a:prstGeom>
        </p:spPr>
      </p:pic>
    </p:spTree>
    <p:extLst>
      <p:ext uri="{BB962C8B-B14F-4D97-AF65-F5344CB8AC3E}">
        <p14:creationId xmlns:p14="http://schemas.microsoft.com/office/powerpoint/2010/main" val="31020836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9"/>
          <p:cNvSpPr/>
          <p:nvPr userDrawn="1"/>
        </p:nvSpPr>
        <p:spPr>
          <a:xfrm>
            <a:off x="838200" y="365125"/>
            <a:ext cx="8869363" cy="5762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a:solidFill>
                <a:prstClr val="white"/>
              </a:solidFill>
            </a:endParaRPr>
          </a:p>
        </p:txBody>
      </p:sp>
      <p:sp>
        <p:nvSpPr>
          <p:cNvPr id="5" name="TextBox 6"/>
          <p:cNvSpPr txBox="1"/>
          <p:nvPr userDrawn="1"/>
        </p:nvSpPr>
        <p:spPr>
          <a:xfrm>
            <a:off x="838200" y="6596775"/>
            <a:ext cx="2045677" cy="307975"/>
          </a:xfrm>
          <a:prstGeom prst="rect">
            <a:avLst/>
          </a:prstGeom>
          <a:noFill/>
        </p:spPr>
        <p:txBody>
          <a:bodyPr wrap="square">
            <a:spAutoFit/>
          </a:bodyPr>
          <a:lstStyle/>
          <a:p>
            <a:pPr>
              <a:defRPr/>
            </a:pPr>
            <a:fld id="{8E68CBA8-4DA0-4870-B7DE-06B5303E7CF6}" type="datetime3">
              <a:rPr lang="en-US" sz="1400">
                <a:solidFill>
                  <a:prstClr val="black"/>
                </a:solidFill>
              </a:rPr>
              <a:pPr>
                <a:defRPr/>
              </a:pPr>
              <a:t>22 March 2017</a:t>
            </a:fld>
            <a:endParaRPr lang="en-US" sz="1400" dirty="0">
              <a:solidFill>
                <a:prstClr val="black"/>
              </a:solidFill>
            </a:endParaRPr>
          </a:p>
        </p:txBody>
      </p:sp>
      <p:sp>
        <p:nvSpPr>
          <p:cNvPr id="6" name="TextBox 8"/>
          <p:cNvSpPr txBox="1"/>
          <p:nvPr userDrawn="1"/>
        </p:nvSpPr>
        <p:spPr>
          <a:xfrm>
            <a:off x="5346700" y="6596775"/>
            <a:ext cx="1498600" cy="307975"/>
          </a:xfrm>
          <a:prstGeom prst="rect">
            <a:avLst/>
          </a:prstGeom>
          <a:noFill/>
        </p:spPr>
        <p:txBody>
          <a:bodyPr>
            <a:spAutoFit/>
          </a:bodyPr>
          <a:lstStyle/>
          <a:p>
            <a:pPr algn="ctr">
              <a:defRPr/>
            </a:pPr>
            <a:fld id="{4CE950D8-8339-4370-A5E6-AC70821BA596}" type="slidenum">
              <a:rPr lang="en-US" sz="1400">
                <a:solidFill>
                  <a:prstClr val="black"/>
                </a:solidFill>
              </a:rPr>
              <a:pPr algn="ctr">
                <a:defRPr/>
              </a:pPr>
              <a:t>‹#›</a:t>
            </a:fld>
            <a:endParaRPr lang="en-US" sz="1400" dirty="0">
              <a:solidFill>
                <a:prstClr val="black"/>
              </a:solidFill>
            </a:endParaRPr>
          </a:p>
        </p:txBody>
      </p:sp>
      <p:sp>
        <p:nvSpPr>
          <p:cNvPr id="8" name="Rectangle 6"/>
          <p:cNvSpPr/>
          <p:nvPr userDrawn="1"/>
        </p:nvSpPr>
        <p:spPr>
          <a:xfrm>
            <a:off x="660400" y="254000"/>
            <a:ext cx="9131300" cy="7445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 name="Title 1"/>
          <p:cNvSpPr>
            <a:spLocks noGrp="1"/>
          </p:cNvSpPr>
          <p:nvPr>
            <p:ph type="title"/>
          </p:nvPr>
        </p:nvSpPr>
        <p:spPr>
          <a:xfrm>
            <a:off x="831850" y="1709738"/>
            <a:ext cx="10515600" cy="2852737"/>
          </a:xfrm>
        </p:spPr>
        <p:txBody>
          <a:bodyPr anchor="b"/>
          <a:lstStyle>
            <a:lvl1pPr>
              <a:defRPr sz="6000">
                <a:solidFill>
                  <a:schemeClr val="accent1"/>
                </a:solidFill>
              </a:defRPr>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accent1">
                    <a:lumMod val="60000"/>
                    <a:lumOff val="4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pic>
        <p:nvPicPr>
          <p:cNvPr id="9" name="Picture 8"/>
          <p:cNvPicPr>
            <a:picLocks noChangeAspect="1"/>
          </p:cNvPicPr>
          <p:nvPr userDrawn="1"/>
        </p:nvPicPr>
        <p:blipFill>
          <a:blip r:embed="rId2"/>
          <a:stretch>
            <a:fillRect/>
          </a:stretch>
        </p:blipFill>
        <p:spPr>
          <a:xfrm>
            <a:off x="10986903" y="310410"/>
            <a:ext cx="916627" cy="685058"/>
          </a:xfrm>
          <a:prstGeom prst="rect">
            <a:avLst/>
          </a:prstGeom>
        </p:spPr>
      </p:pic>
    </p:spTree>
    <p:extLst>
      <p:ext uri="{BB962C8B-B14F-4D97-AF65-F5344CB8AC3E}">
        <p14:creationId xmlns:p14="http://schemas.microsoft.com/office/powerpoint/2010/main" val="3829143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5" name="Picture 4"/>
          <p:cNvPicPr>
            <a:picLocks noChangeAspect="1"/>
          </p:cNvPicPr>
          <p:nvPr userDrawn="1"/>
        </p:nvPicPr>
        <p:blipFill>
          <a:blip r:embed="rId2"/>
          <a:stretch>
            <a:fillRect/>
          </a:stretch>
        </p:blipFill>
        <p:spPr>
          <a:xfrm>
            <a:off x="10986903" y="310410"/>
            <a:ext cx="916627" cy="685058"/>
          </a:xfrm>
          <a:prstGeom prst="rect">
            <a:avLst/>
          </a:prstGeom>
        </p:spPr>
      </p:pic>
    </p:spTree>
    <p:extLst>
      <p:ext uri="{BB962C8B-B14F-4D97-AF65-F5344CB8AC3E}">
        <p14:creationId xmlns:p14="http://schemas.microsoft.com/office/powerpoint/2010/main" val="2493319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7" name="Rectangle 9"/>
          <p:cNvSpPr/>
          <p:nvPr userDrawn="1"/>
        </p:nvSpPr>
        <p:spPr>
          <a:xfrm>
            <a:off x="838200" y="365125"/>
            <a:ext cx="8869363" cy="5762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a:solidFill>
                <a:prstClr val="white"/>
              </a:solidFill>
            </a:endParaRPr>
          </a:p>
        </p:txBody>
      </p:sp>
      <p:sp>
        <p:nvSpPr>
          <p:cNvPr id="8" name="TextBox 6"/>
          <p:cNvSpPr txBox="1"/>
          <p:nvPr userDrawn="1"/>
        </p:nvSpPr>
        <p:spPr>
          <a:xfrm>
            <a:off x="838200" y="6554243"/>
            <a:ext cx="1892300" cy="307975"/>
          </a:xfrm>
          <a:prstGeom prst="rect">
            <a:avLst/>
          </a:prstGeom>
          <a:noFill/>
        </p:spPr>
        <p:txBody>
          <a:bodyPr wrap="square">
            <a:spAutoFit/>
          </a:bodyPr>
          <a:lstStyle/>
          <a:p>
            <a:pPr>
              <a:defRPr/>
            </a:pPr>
            <a:fld id="{8E68CBA8-4DA0-4870-B7DE-06B5303E7CF6}" type="datetime3">
              <a:rPr lang="en-US" sz="1400" smtClean="0">
                <a:solidFill>
                  <a:prstClr val="black"/>
                </a:solidFill>
              </a:rPr>
              <a:pPr>
                <a:defRPr/>
              </a:pPr>
              <a:t>22 March 2017</a:t>
            </a:fld>
            <a:endParaRPr lang="en-US" sz="1400" dirty="0">
              <a:solidFill>
                <a:prstClr val="black"/>
              </a:solidFill>
            </a:endParaRPr>
          </a:p>
        </p:txBody>
      </p:sp>
      <p:sp>
        <p:nvSpPr>
          <p:cNvPr id="9" name="TextBox 8"/>
          <p:cNvSpPr txBox="1"/>
          <p:nvPr userDrawn="1"/>
        </p:nvSpPr>
        <p:spPr>
          <a:xfrm>
            <a:off x="5346700" y="6330950"/>
            <a:ext cx="1498600" cy="307975"/>
          </a:xfrm>
          <a:prstGeom prst="rect">
            <a:avLst/>
          </a:prstGeom>
          <a:noFill/>
        </p:spPr>
        <p:txBody>
          <a:bodyPr>
            <a:spAutoFit/>
          </a:bodyPr>
          <a:lstStyle/>
          <a:p>
            <a:pPr algn="ctr">
              <a:defRPr/>
            </a:pPr>
            <a:fld id="{3E4471D7-9B5E-401C-A0F4-EDD3C0B59164}" type="slidenum">
              <a:rPr lang="en-US" sz="1400">
                <a:solidFill>
                  <a:prstClr val="black"/>
                </a:solidFill>
              </a:rPr>
              <a:pPr algn="ctr">
                <a:defRPr/>
              </a:pPr>
              <a:t>‹#›</a:t>
            </a:fld>
            <a:endParaRPr lang="en-US" sz="1400" dirty="0">
              <a:solidFill>
                <a:prstClr val="black"/>
              </a:solidFill>
            </a:endParaRPr>
          </a:p>
        </p:txBody>
      </p:sp>
      <p:sp>
        <p:nvSpPr>
          <p:cNvPr id="2" name="Title 1"/>
          <p:cNvSpPr>
            <a:spLocks noGrp="1"/>
          </p:cNvSpPr>
          <p:nvPr>
            <p:ph type="title"/>
          </p:nvPr>
        </p:nvSpPr>
        <p:spPr>
          <a:xfrm>
            <a:off x="839788" y="365126"/>
            <a:ext cx="8838784" cy="577410"/>
          </a:xfrm>
        </p:spPr>
        <p:txBody>
          <a:bodyPr/>
          <a:lstStyle/>
          <a:p>
            <a:r>
              <a:rPr lang="en-US" dirty="0"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Footer Placeholder 7"/>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dirty="0">
              <a:solidFill>
                <a:prstClr val="black"/>
              </a:solidFill>
            </a:endParaRPr>
          </a:p>
        </p:txBody>
      </p:sp>
      <p:sp>
        <p:nvSpPr>
          <p:cNvPr id="13" name="Slide Number Placeholder 8"/>
          <p:cNvSpPr>
            <a:spLocks noGrp="1"/>
          </p:cNvSpPr>
          <p:nvPr>
            <p:ph type="sldNum" sz="quarter" idx="12"/>
          </p:nvPr>
        </p:nvSpPr>
        <p:spPr>
          <a:xfrm>
            <a:off x="8670925" y="6353175"/>
            <a:ext cx="2743200" cy="365125"/>
          </a:xfrm>
          <a:prstGeom prst="rect">
            <a:avLst/>
          </a:prstGeom>
        </p:spPr>
        <p:txBody>
          <a:bodyPr/>
          <a:lstStyle>
            <a:lvl1pPr fontAlgn="auto">
              <a:spcBef>
                <a:spcPts val="0"/>
              </a:spcBef>
              <a:spcAft>
                <a:spcPts val="0"/>
              </a:spcAft>
              <a:defRPr>
                <a:latin typeface="+mn-lt"/>
                <a:cs typeface="+mn-cs"/>
              </a:defRPr>
            </a:lvl1pPr>
          </a:lstStyle>
          <a:p>
            <a:pPr>
              <a:defRPr/>
            </a:pPr>
            <a:fld id="{F3B25376-39FA-4BA7-B2AE-944367FF2B0F}" type="slidenum">
              <a:rPr lang="en-US">
                <a:solidFill>
                  <a:prstClr val="black"/>
                </a:solidFill>
              </a:rPr>
              <a:pPr>
                <a:defRPr/>
              </a:pPr>
              <a:t>‹#›</a:t>
            </a:fld>
            <a:endParaRPr lang="en-US">
              <a:solidFill>
                <a:prstClr val="black"/>
              </a:solidFill>
            </a:endParaRPr>
          </a:p>
        </p:txBody>
      </p:sp>
      <p:pic>
        <p:nvPicPr>
          <p:cNvPr id="14" name="Picture 13"/>
          <p:cNvPicPr>
            <a:picLocks noChangeAspect="1"/>
          </p:cNvPicPr>
          <p:nvPr userDrawn="1"/>
        </p:nvPicPr>
        <p:blipFill>
          <a:blip r:embed="rId2"/>
          <a:stretch>
            <a:fillRect/>
          </a:stretch>
        </p:blipFill>
        <p:spPr>
          <a:xfrm>
            <a:off x="10986903" y="310410"/>
            <a:ext cx="916627" cy="685058"/>
          </a:xfrm>
          <a:prstGeom prst="rect">
            <a:avLst/>
          </a:prstGeom>
        </p:spPr>
      </p:pic>
    </p:spTree>
    <p:extLst>
      <p:ext uri="{BB962C8B-B14F-4D97-AF65-F5344CB8AC3E}">
        <p14:creationId xmlns:p14="http://schemas.microsoft.com/office/powerpoint/2010/main" val="35527565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pic>
        <p:nvPicPr>
          <p:cNvPr id="3" name="Picture 2"/>
          <p:cNvPicPr>
            <a:picLocks noChangeAspect="1"/>
          </p:cNvPicPr>
          <p:nvPr userDrawn="1"/>
        </p:nvPicPr>
        <p:blipFill>
          <a:blip r:embed="rId2"/>
          <a:stretch>
            <a:fillRect/>
          </a:stretch>
        </p:blipFill>
        <p:spPr>
          <a:xfrm>
            <a:off x="10986903" y="310410"/>
            <a:ext cx="916627" cy="685058"/>
          </a:xfrm>
          <a:prstGeom prst="rect">
            <a:avLst/>
          </a:prstGeom>
        </p:spPr>
      </p:pic>
    </p:spTree>
    <p:extLst>
      <p:ext uri="{BB962C8B-B14F-4D97-AF65-F5344CB8AC3E}">
        <p14:creationId xmlns:p14="http://schemas.microsoft.com/office/powerpoint/2010/main" val="15836544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9"/>
          <p:cNvSpPr/>
          <p:nvPr userDrawn="1"/>
        </p:nvSpPr>
        <p:spPr>
          <a:xfrm>
            <a:off x="838200" y="365125"/>
            <a:ext cx="8869363" cy="5762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a:solidFill>
                <a:prstClr val="white"/>
              </a:solidFill>
            </a:endParaRPr>
          </a:p>
        </p:txBody>
      </p:sp>
      <p:sp>
        <p:nvSpPr>
          <p:cNvPr id="3" name="TextBox 6"/>
          <p:cNvSpPr txBox="1"/>
          <p:nvPr userDrawn="1"/>
        </p:nvSpPr>
        <p:spPr>
          <a:xfrm>
            <a:off x="838200" y="6554243"/>
            <a:ext cx="1951892" cy="307975"/>
          </a:xfrm>
          <a:prstGeom prst="rect">
            <a:avLst/>
          </a:prstGeom>
          <a:noFill/>
        </p:spPr>
        <p:txBody>
          <a:bodyPr wrap="square">
            <a:spAutoFit/>
          </a:bodyPr>
          <a:lstStyle/>
          <a:p>
            <a:pPr>
              <a:defRPr/>
            </a:pPr>
            <a:fld id="{8E68CBA8-4DA0-4870-B7DE-06B5303E7CF6}" type="datetime3">
              <a:rPr lang="en-US" sz="1400">
                <a:solidFill>
                  <a:prstClr val="black"/>
                </a:solidFill>
              </a:rPr>
              <a:pPr>
                <a:defRPr/>
              </a:pPr>
              <a:t>22 March 2017</a:t>
            </a:fld>
            <a:endParaRPr lang="en-US" sz="1400" dirty="0">
              <a:solidFill>
                <a:prstClr val="black"/>
              </a:solidFill>
            </a:endParaRPr>
          </a:p>
        </p:txBody>
      </p:sp>
      <p:sp>
        <p:nvSpPr>
          <p:cNvPr id="4" name="TextBox 8"/>
          <p:cNvSpPr txBox="1"/>
          <p:nvPr userDrawn="1"/>
        </p:nvSpPr>
        <p:spPr>
          <a:xfrm>
            <a:off x="5346700" y="6586142"/>
            <a:ext cx="1498600" cy="307975"/>
          </a:xfrm>
          <a:prstGeom prst="rect">
            <a:avLst/>
          </a:prstGeom>
          <a:noFill/>
        </p:spPr>
        <p:txBody>
          <a:bodyPr>
            <a:spAutoFit/>
          </a:bodyPr>
          <a:lstStyle/>
          <a:p>
            <a:pPr algn="ctr">
              <a:defRPr/>
            </a:pPr>
            <a:fld id="{BF9EA758-0F71-42B6-9F01-2472BA360BC9}" type="slidenum">
              <a:rPr lang="en-US" sz="1400">
                <a:solidFill>
                  <a:prstClr val="black"/>
                </a:solidFill>
              </a:rPr>
              <a:pPr algn="ctr">
                <a:defRPr/>
              </a:pPr>
              <a:t>‹#›</a:t>
            </a:fld>
            <a:endParaRPr lang="en-US" sz="1400" dirty="0">
              <a:solidFill>
                <a:prstClr val="black"/>
              </a:solidFill>
            </a:endParaRPr>
          </a:p>
        </p:txBody>
      </p:sp>
      <p:sp>
        <p:nvSpPr>
          <p:cNvPr id="6" name="Rectangle 4"/>
          <p:cNvSpPr/>
          <p:nvPr userDrawn="1"/>
        </p:nvSpPr>
        <p:spPr>
          <a:xfrm>
            <a:off x="660400" y="254000"/>
            <a:ext cx="9131300" cy="7445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pic>
        <p:nvPicPr>
          <p:cNvPr id="7" name="Picture 6"/>
          <p:cNvPicPr>
            <a:picLocks noChangeAspect="1"/>
          </p:cNvPicPr>
          <p:nvPr userDrawn="1"/>
        </p:nvPicPr>
        <p:blipFill>
          <a:blip r:embed="rId2"/>
          <a:stretch>
            <a:fillRect/>
          </a:stretch>
        </p:blipFill>
        <p:spPr>
          <a:xfrm>
            <a:off x="10986903" y="310410"/>
            <a:ext cx="916627" cy="685058"/>
          </a:xfrm>
          <a:prstGeom prst="rect">
            <a:avLst/>
          </a:prstGeom>
        </p:spPr>
      </p:pic>
      <p:sp>
        <p:nvSpPr>
          <p:cNvPr id="8" name="TextBox 7"/>
          <p:cNvSpPr txBox="1"/>
          <p:nvPr userDrawn="1"/>
        </p:nvSpPr>
        <p:spPr>
          <a:xfrm>
            <a:off x="8806375" y="6576267"/>
            <a:ext cx="2547425" cy="307777"/>
          </a:xfrm>
          <a:prstGeom prst="rect">
            <a:avLst/>
          </a:prstGeom>
          <a:noFill/>
        </p:spPr>
        <p:txBody>
          <a:bodyPr wrap="square" rtlCol="0">
            <a:spAutoFit/>
          </a:bodyPr>
          <a:lstStyle/>
          <a:p>
            <a:pPr algn="r"/>
            <a:r>
              <a:rPr lang="en-US" sz="1400" dirty="0" smtClean="0"/>
              <a:t>ERF 2017</a:t>
            </a:r>
            <a:endParaRPr lang="en-US" sz="1400" strike="noStrike" baseline="0" dirty="0">
              <a:solidFill>
                <a:schemeClr val="tx1"/>
              </a:solidFill>
            </a:endParaRPr>
          </a:p>
        </p:txBody>
      </p:sp>
    </p:spTree>
    <p:extLst>
      <p:ext uri="{BB962C8B-B14F-4D97-AF65-F5344CB8AC3E}">
        <p14:creationId xmlns:p14="http://schemas.microsoft.com/office/powerpoint/2010/main" val="8203377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9"/>
          <p:cNvSpPr/>
          <p:nvPr userDrawn="1"/>
        </p:nvSpPr>
        <p:spPr>
          <a:xfrm>
            <a:off x="838200" y="365125"/>
            <a:ext cx="8869363" cy="5762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a:solidFill>
                <a:prstClr val="white"/>
              </a:solidFill>
            </a:endParaRPr>
          </a:p>
        </p:txBody>
      </p:sp>
      <p:sp>
        <p:nvSpPr>
          <p:cNvPr id="6" name="TextBox 6"/>
          <p:cNvSpPr txBox="1"/>
          <p:nvPr userDrawn="1"/>
        </p:nvSpPr>
        <p:spPr>
          <a:xfrm>
            <a:off x="838200" y="6596775"/>
            <a:ext cx="2116015" cy="307975"/>
          </a:xfrm>
          <a:prstGeom prst="rect">
            <a:avLst/>
          </a:prstGeom>
          <a:noFill/>
        </p:spPr>
        <p:txBody>
          <a:bodyPr wrap="square">
            <a:spAutoFit/>
          </a:bodyPr>
          <a:lstStyle/>
          <a:p>
            <a:pPr>
              <a:defRPr/>
            </a:pPr>
            <a:fld id="{8E68CBA8-4DA0-4870-B7DE-06B5303E7CF6}" type="datetime3">
              <a:rPr lang="en-US" sz="1400">
                <a:solidFill>
                  <a:prstClr val="black"/>
                </a:solidFill>
              </a:rPr>
              <a:pPr>
                <a:defRPr/>
              </a:pPr>
              <a:t>22 March 2017</a:t>
            </a:fld>
            <a:endParaRPr lang="en-US" sz="1400" dirty="0">
              <a:solidFill>
                <a:prstClr val="black"/>
              </a:solidFill>
            </a:endParaRPr>
          </a:p>
        </p:txBody>
      </p:sp>
      <p:sp>
        <p:nvSpPr>
          <p:cNvPr id="7" name="TextBox 8"/>
          <p:cNvSpPr txBox="1"/>
          <p:nvPr userDrawn="1"/>
        </p:nvSpPr>
        <p:spPr>
          <a:xfrm>
            <a:off x="5346700" y="6596775"/>
            <a:ext cx="1498600" cy="307975"/>
          </a:xfrm>
          <a:prstGeom prst="rect">
            <a:avLst/>
          </a:prstGeom>
          <a:noFill/>
        </p:spPr>
        <p:txBody>
          <a:bodyPr>
            <a:spAutoFit/>
          </a:bodyPr>
          <a:lstStyle/>
          <a:p>
            <a:pPr algn="ctr">
              <a:defRPr/>
            </a:pPr>
            <a:fld id="{BC2F3A30-B660-4795-B58D-F523277F9C45}" type="slidenum">
              <a:rPr lang="en-US" sz="1400">
                <a:solidFill>
                  <a:prstClr val="black"/>
                </a:solidFill>
              </a:rPr>
              <a:pPr algn="ctr">
                <a:defRPr/>
              </a:pPr>
              <a:t>‹#›</a:t>
            </a:fld>
            <a:endParaRPr lang="en-US" sz="1400" dirty="0">
              <a:solidFill>
                <a:prstClr val="black"/>
              </a:solidFill>
            </a:endParaRPr>
          </a:p>
        </p:txBody>
      </p:sp>
      <p:sp>
        <p:nvSpPr>
          <p:cNvPr id="9" name="Rectangle 7"/>
          <p:cNvSpPr/>
          <p:nvPr userDrawn="1"/>
        </p:nvSpPr>
        <p:spPr>
          <a:xfrm>
            <a:off x="660400" y="254000"/>
            <a:ext cx="9131300" cy="7445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 name="Title 1"/>
          <p:cNvSpPr>
            <a:spLocks noGrp="1"/>
          </p:cNvSpPr>
          <p:nvPr>
            <p:ph type="title"/>
          </p:nvPr>
        </p:nvSpPr>
        <p:spPr>
          <a:xfrm>
            <a:off x="839788" y="457200"/>
            <a:ext cx="3932237" cy="1600200"/>
          </a:xfrm>
          <a:solidFill>
            <a:schemeClr val="accent1"/>
          </a:solidFill>
        </p:spPr>
        <p:txBody>
          <a:bodyPr anchor="b"/>
          <a:lstStyle>
            <a:lvl1pPr>
              <a:defRPr sz="3200">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37446238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4" name="Picture 3"/>
          <p:cNvPicPr>
            <a:picLocks noChangeAspect="1"/>
          </p:cNvPicPr>
          <p:nvPr userDrawn="1"/>
        </p:nvPicPr>
        <p:blipFill>
          <a:blip r:embed="rId2"/>
          <a:stretch>
            <a:fillRect/>
          </a:stretch>
        </p:blipFill>
        <p:spPr>
          <a:xfrm>
            <a:off x="10986903" y="310410"/>
            <a:ext cx="916627" cy="685058"/>
          </a:xfrm>
          <a:prstGeom prst="rect">
            <a:avLst/>
          </a:prstGeom>
        </p:spPr>
      </p:pic>
    </p:spTree>
    <p:extLst>
      <p:ext uri="{BB962C8B-B14F-4D97-AF65-F5344CB8AC3E}">
        <p14:creationId xmlns:p14="http://schemas.microsoft.com/office/powerpoint/2010/main" val="32595184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9"/>
          <p:cNvSpPr/>
          <p:nvPr userDrawn="1"/>
        </p:nvSpPr>
        <p:spPr>
          <a:xfrm>
            <a:off x="838200" y="365125"/>
            <a:ext cx="8869363" cy="5762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a:solidFill>
                <a:prstClr val="white"/>
              </a:solidFill>
            </a:endParaRPr>
          </a:p>
        </p:txBody>
      </p:sp>
      <p:sp>
        <p:nvSpPr>
          <p:cNvPr id="6" name="TextBox 6"/>
          <p:cNvSpPr txBox="1"/>
          <p:nvPr userDrawn="1"/>
        </p:nvSpPr>
        <p:spPr>
          <a:xfrm>
            <a:off x="838200" y="6554243"/>
            <a:ext cx="1799492" cy="307975"/>
          </a:xfrm>
          <a:prstGeom prst="rect">
            <a:avLst/>
          </a:prstGeom>
          <a:noFill/>
        </p:spPr>
        <p:txBody>
          <a:bodyPr wrap="square">
            <a:spAutoFit/>
          </a:bodyPr>
          <a:lstStyle/>
          <a:p>
            <a:pPr>
              <a:defRPr/>
            </a:pPr>
            <a:fld id="{8E68CBA8-4DA0-4870-B7DE-06B5303E7CF6}" type="datetime3">
              <a:rPr lang="en-US" sz="1400">
                <a:solidFill>
                  <a:prstClr val="black"/>
                </a:solidFill>
              </a:rPr>
              <a:pPr>
                <a:defRPr/>
              </a:pPr>
              <a:t>22 March 2017</a:t>
            </a:fld>
            <a:endParaRPr lang="en-US" sz="1400" dirty="0">
              <a:solidFill>
                <a:prstClr val="black"/>
              </a:solidFill>
            </a:endParaRPr>
          </a:p>
        </p:txBody>
      </p:sp>
      <p:sp>
        <p:nvSpPr>
          <p:cNvPr id="7" name="TextBox 8"/>
          <p:cNvSpPr txBox="1"/>
          <p:nvPr userDrawn="1"/>
        </p:nvSpPr>
        <p:spPr>
          <a:xfrm>
            <a:off x="5346700" y="6596775"/>
            <a:ext cx="1498600" cy="307975"/>
          </a:xfrm>
          <a:prstGeom prst="rect">
            <a:avLst/>
          </a:prstGeom>
          <a:noFill/>
        </p:spPr>
        <p:txBody>
          <a:bodyPr>
            <a:spAutoFit/>
          </a:bodyPr>
          <a:lstStyle/>
          <a:p>
            <a:pPr algn="ctr">
              <a:defRPr/>
            </a:pPr>
            <a:fld id="{45ED8E7C-4EC0-4DD0-82EF-1EE32BF3211C}" type="slidenum">
              <a:rPr lang="en-US" sz="1400">
                <a:solidFill>
                  <a:prstClr val="black"/>
                </a:solidFill>
              </a:rPr>
              <a:pPr algn="ctr">
                <a:defRPr/>
              </a:pPr>
              <a:t>‹#›</a:t>
            </a:fld>
            <a:endParaRPr lang="en-US" sz="1400" dirty="0">
              <a:solidFill>
                <a:prstClr val="black"/>
              </a:solidFill>
            </a:endParaRPr>
          </a:p>
        </p:txBody>
      </p:sp>
      <p:sp>
        <p:nvSpPr>
          <p:cNvPr id="9" name="Rectangle 7"/>
          <p:cNvSpPr/>
          <p:nvPr userDrawn="1"/>
        </p:nvSpPr>
        <p:spPr>
          <a:xfrm>
            <a:off x="660400" y="254000"/>
            <a:ext cx="9131300" cy="7445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 name="Title 1"/>
          <p:cNvSpPr>
            <a:spLocks noGrp="1"/>
          </p:cNvSpPr>
          <p:nvPr>
            <p:ph type="title"/>
          </p:nvPr>
        </p:nvSpPr>
        <p:spPr>
          <a:xfrm>
            <a:off x="839788" y="457200"/>
            <a:ext cx="3932237" cy="1600200"/>
          </a:xfrm>
          <a:solidFill>
            <a:schemeClr val="accent1"/>
          </a:solidFill>
        </p:spPr>
        <p:txBody>
          <a:bodyPr anchor="b"/>
          <a:lstStyle>
            <a:lvl1pPr>
              <a:defRPr sz="3200">
                <a:solidFill>
                  <a:schemeClr val="bg1"/>
                </a:solidFill>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5183188" y="2057400"/>
            <a:ext cx="6172200" cy="380365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8270181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16072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9"/>
          <p:cNvSpPr/>
          <p:nvPr userDrawn="1"/>
        </p:nvSpPr>
        <p:spPr>
          <a:xfrm>
            <a:off x="838200" y="365125"/>
            <a:ext cx="8869363" cy="5762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a:solidFill>
                <a:prstClr val="white"/>
              </a:solidFill>
            </a:endParaRPr>
          </a:p>
        </p:txBody>
      </p:sp>
      <p:sp>
        <p:nvSpPr>
          <p:cNvPr id="5" name="TextBox 6"/>
          <p:cNvSpPr txBox="1"/>
          <p:nvPr userDrawn="1"/>
        </p:nvSpPr>
        <p:spPr>
          <a:xfrm>
            <a:off x="838200" y="6554243"/>
            <a:ext cx="1834662" cy="307975"/>
          </a:xfrm>
          <a:prstGeom prst="rect">
            <a:avLst/>
          </a:prstGeom>
          <a:noFill/>
        </p:spPr>
        <p:txBody>
          <a:bodyPr wrap="square">
            <a:spAutoFit/>
          </a:bodyPr>
          <a:lstStyle/>
          <a:p>
            <a:pPr>
              <a:defRPr/>
            </a:pPr>
            <a:fld id="{8E68CBA8-4DA0-4870-B7DE-06B5303E7CF6}" type="datetime3">
              <a:rPr lang="en-US" sz="1400">
                <a:solidFill>
                  <a:prstClr val="black"/>
                </a:solidFill>
              </a:rPr>
              <a:pPr>
                <a:defRPr/>
              </a:pPr>
              <a:t>22 March 2017</a:t>
            </a:fld>
            <a:endParaRPr lang="en-US" sz="1400" dirty="0">
              <a:solidFill>
                <a:prstClr val="black"/>
              </a:solidFill>
            </a:endParaRPr>
          </a:p>
        </p:txBody>
      </p:sp>
      <p:sp>
        <p:nvSpPr>
          <p:cNvPr id="6" name="TextBox 8"/>
          <p:cNvSpPr txBox="1"/>
          <p:nvPr userDrawn="1"/>
        </p:nvSpPr>
        <p:spPr>
          <a:xfrm>
            <a:off x="5346700" y="6575509"/>
            <a:ext cx="1498600" cy="307975"/>
          </a:xfrm>
          <a:prstGeom prst="rect">
            <a:avLst/>
          </a:prstGeom>
          <a:noFill/>
        </p:spPr>
        <p:txBody>
          <a:bodyPr>
            <a:spAutoFit/>
          </a:bodyPr>
          <a:lstStyle/>
          <a:p>
            <a:pPr algn="ctr">
              <a:defRPr/>
            </a:pPr>
            <a:fld id="{3BC58C51-793B-4B3E-941B-ABB251CEBC8A}" type="slidenum">
              <a:rPr lang="en-US" sz="1400">
                <a:solidFill>
                  <a:prstClr val="black"/>
                </a:solidFill>
              </a:rPr>
              <a:pPr algn="ctr">
                <a:defRPr/>
              </a:pPr>
              <a:t>‹#›</a:t>
            </a:fld>
            <a:endParaRPr lang="en-US" sz="1400" dirty="0">
              <a:solidFill>
                <a:prstClr val="black"/>
              </a:solidFill>
            </a:endParaRPr>
          </a:p>
        </p:txBody>
      </p:sp>
      <p:sp>
        <p:nvSpPr>
          <p:cNvPr id="8" name="Rectangle 6"/>
          <p:cNvSpPr/>
          <p:nvPr userDrawn="1"/>
        </p:nvSpPr>
        <p:spPr>
          <a:xfrm>
            <a:off x="660400" y="254000"/>
            <a:ext cx="9131300" cy="7445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282593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stretch>
            <a:fillRect/>
          </a:stretch>
        </p:blipFill>
        <p:spPr>
          <a:xfrm>
            <a:off x="10986903" y="310410"/>
            <a:ext cx="916627" cy="685058"/>
          </a:xfrm>
          <a:prstGeom prst="rect">
            <a:avLst/>
          </a:prstGeom>
        </p:spPr>
      </p:pic>
    </p:spTree>
    <p:extLst>
      <p:ext uri="{BB962C8B-B14F-4D97-AF65-F5344CB8AC3E}">
        <p14:creationId xmlns:p14="http://schemas.microsoft.com/office/powerpoint/2010/main" val="860785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solidFill>
                  <a:schemeClr val="accent1"/>
                </a:solidFill>
              </a:defRPr>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accent1">
                    <a:lumMod val="60000"/>
                    <a:lumOff val="4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7" name="Rectangle 6"/>
          <p:cNvSpPr/>
          <p:nvPr userDrawn="1"/>
        </p:nvSpPr>
        <p:spPr>
          <a:xfrm>
            <a:off x="661182" y="253218"/>
            <a:ext cx="9129932" cy="7455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455018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5" name="Picture 4"/>
          <p:cNvPicPr>
            <a:picLocks noChangeAspect="1"/>
          </p:cNvPicPr>
          <p:nvPr userDrawn="1"/>
        </p:nvPicPr>
        <p:blipFill>
          <a:blip r:embed="rId2"/>
          <a:stretch>
            <a:fillRect/>
          </a:stretch>
        </p:blipFill>
        <p:spPr>
          <a:xfrm>
            <a:off x="10970574" y="196627"/>
            <a:ext cx="916627" cy="685058"/>
          </a:xfrm>
          <a:prstGeom prst="rect">
            <a:avLst/>
          </a:prstGeom>
        </p:spPr>
      </p:pic>
    </p:spTree>
    <p:extLst>
      <p:ext uri="{BB962C8B-B14F-4D97-AF65-F5344CB8AC3E}">
        <p14:creationId xmlns:p14="http://schemas.microsoft.com/office/powerpoint/2010/main" val="7106417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8838784" cy="577410"/>
          </a:xfrm>
        </p:spPr>
        <p:txBody>
          <a:bodyPr/>
          <a:lstStyle/>
          <a:p>
            <a:r>
              <a:rPr lang="en-US" dirty="0"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ACAD6D1F-7A76-427E-97C4-3FBD6B09FE3B}" type="datetimeFigureOut">
              <a:rPr lang="en-US" smtClean="0"/>
              <a:pPr/>
              <a:t>3/22/2017</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A3C40172-F4DE-4AA1-8E02-1D48342D760C}" type="slidenum">
              <a:rPr lang="en-US" smtClean="0"/>
              <a:pPr/>
              <a:t>‹#›</a:t>
            </a:fld>
            <a:endParaRPr lang="en-US"/>
          </a:p>
        </p:txBody>
      </p:sp>
      <p:pic>
        <p:nvPicPr>
          <p:cNvPr id="10" name="Picture 9"/>
          <p:cNvPicPr>
            <a:picLocks noChangeAspect="1"/>
          </p:cNvPicPr>
          <p:nvPr userDrawn="1"/>
        </p:nvPicPr>
        <p:blipFill>
          <a:blip r:embed="rId2"/>
          <a:stretch>
            <a:fillRect/>
          </a:stretch>
        </p:blipFill>
        <p:spPr>
          <a:xfrm>
            <a:off x="10970574" y="196627"/>
            <a:ext cx="916627" cy="685058"/>
          </a:xfrm>
          <a:prstGeom prst="rect">
            <a:avLst/>
          </a:prstGeom>
        </p:spPr>
      </p:pic>
    </p:spTree>
    <p:extLst>
      <p:ext uri="{BB962C8B-B14F-4D97-AF65-F5344CB8AC3E}">
        <p14:creationId xmlns:p14="http://schemas.microsoft.com/office/powerpoint/2010/main" val="24435859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pic>
        <p:nvPicPr>
          <p:cNvPr id="3" name="Picture 2"/>
          <p:cNvPicPr>
            <a:picLocks noChangeAspect="1"/>
          </p:cNvPicPr>
          <p:nvPr userDrawn="1"/>
        </p:nvPicPr>
        <p:blipFill>
          <a:blip r:embed="rId2"/>
          <a:stretch>
            <a:fillRect/>
          </a:stretch>
        </p:blipFill>
        <p:spPr>
          <a:xfrm>
            <a:off x="10970574" y="196627"/>
            <a:ext cx="916627" cy="685058"/>
          </a:xfrm>
          <a:prstGeom prst="rect">
            <a:avLst/>
          </a:prstGeom>
        </p:spPr>
      </p:pic>
    </p:spTree>
    <p:extLst>
      <p:ext uri="{BB962C8B-B14F-4D97-AF65-F5344CB8AC3E}">
        <p14:creationId xmlns:p14="http://schemas.microsoft.com/office/powerpoint/2010/main" val="3889673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a:off x="661182" y="253218"/>
            <a:ext cx="9129932" cy="7455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userDrawn="1"/>
        </p:nvPicPr>
        <p:blipFill>
          <a:blip r:embed="rId2"/>
          <a:stretch>
            <a:fillRect/>
          </a:stretch>
        </p:blipFill>
        <p:spPr>
          <a:xfrm>
            <a:off x="10970574" y="196627"/>
            <a:ext cx="916627" cy="685058"/>
          </a:xfrm>
          <a:prstGeom prst="rect">
            <a:avLst/>
          </a:prstGeom>
        </p:spPr>
      </p:pic>
    </p:spTree>
    <p:extLst>
      <p:ext uri="{BB962C8B-B14F-4D97-AF65-F5344CB8AC3E}">
        <p14:creationId xmlns:p14="http://schemas.microsoft.com/office/powerpoint/2010/main" val="7486634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userDrawn="1"/>
        </p:nvSpPr>
        <p:spPr>
          <a:xfrm>
            <a:off x="661182" y="253218"/>
            <a:ext cx="9129932" cy="7455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9788" y="457200"/>
            <a:ext cx="3932237" cy="1600200"/>
          </a:xfrm>
          <a:solidFill>
            <a:schemeClr val="accent1"/>
          </a:solidFill>
        </p:spPr>
        <p:txBody>
          <a:bodyPr anchor="b"/>
          <a:lstStyle>
            <a:lvl1pPr>
              <a:defRPr sz="3200">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36008400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userDrawn="1"/>
        </p:nvSpPr>
        <p:spPr>
          <a:xfrm>
            <a:off x="661182" y="253218"/>
            <a:ext cx="9129932" cy="7455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9788" y="457200"/>
            <a:ext cx="3932237" cy="1600200"/>
          </a:xfrm>
          <a:solidFill>
            <a:schemeClr val="accent1"/>
          </a:solidFill>
        </p:spPr>
        <p:txBody>
          <a:bodyPr anchor="b"/>
          <a:lstStyle>
            <a:lvl1pPr>
              <a:defRPr sz="3200">
                <a:solidFill>
                  <a:schemeClr val="bg1"/>
                </a:solidFill>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5183188" y="2057400"/>
            <a:ext cx="6172200" cy="38036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5281817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userDrawn="1"/>
        </p:nvSpPr>
        <p:spPr>
          <a:xfrm>
            <a:off x="838200" y="365125"/>
            <a:ext cx="8868508" cy="5756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2" name="Title Placeholder 1"/>
          <p:cNvSpPr>
            <a:spLocks noGrp="1"/>
          </p:cNvSpPr>
          <p:nvPr>
            <p:ph type="title"/>
          </p:nvPr>
        </p:nvSpPr>
        <p:spPr>
          <a:xfrm>
            <a:off x="838200" y="365125"/>
            <a:ext cx="8868508" cy="575628"/>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Box 6"/>
          <p:cNvSpPr txBox="1"/>
          <p:nvPr userDrawn="1"/>
        </p:nvSpPr>
        <p:spPr>
          <a:xfrm>
            <a:off x="838200" y="6555001"/>
            <a:ext cx="1497037" cy="307777"/>
          </a:xfrm>
          <a:prstGeom prst="rect">
            <a:avLst/>
          </a:prstGeom>
          <a:noFill/>
        </p:spPr>
        <p:txBody>
          <a:bodyPr wrap="square" rtlCol="0">
            <a:spAutoFit/>
          </a:bodyPr>
          <a:lstStyle/>
          <a:p>
            <a:r>
              <a:rPr lang="en-US" sz="1400" dirty="0" smtClean="0"/>
              <a:t>22 March 2017</a:t>
            </a:r>
            <a:endParaRPr lang="en-US" sz="1400" dirty="0"/>
          </a:p>
        </p:txBody>
      </p:sp>
      <p:sp>
        <p:nvSpPr>
          <p:cNvPr id="8" name="TextBox 7"/>
          <p:cNvSpPr txBox="1"/>
          <p:nvPr userDrawn="1"/>
        </p:nvSpPr>
        <p:spPr>
          <a:xfrm>
            <a:off x="8806375" y="6555001"/>
            <a:ext cx="2547425" cy="307777"/>
          </a:xfrm>
          <a:prstGeom prst="rect">
            <a:avLst/>
          </a:prstGeom>
          <a:noFill/>
        </p:spPr>
        <p:txBody>
          <a:bodyPr wrap="square" rtlCol="0">
            <a:spAutoFit/>
          </a:bodyPr>
          <a:lstStyle/>
          <a:p>
            <a:pPr algn="r"/>
            <a:r>
              <a:rPr lang="en-US" sz="1400" dirty="0" smtClean="0"/>
              <a:t>ERF 2017</a:t>
            </a:r>
            <a:endParaRPr lang="en-US" sz="1400" strike="noStrike" baseline="0" dirty="0">
              <a:solidFill>
                <a:schemeClr val="tx1"/>
              </a:solidFill>
            </a:endParaRPr>
          </a:p>
        </p:txBody>
      </p:sp>
      <p:sp>
        <p:nvSpPr>
          <p:cNvPr id="9" name="TextBox 8"/>
          <p:cNvSpPr txBox="1"/>
          <p:nvPr userDrawn="1"/>
        </p:nvSpPr>
        <p:spPr>
          <a:xfrm>
            <a:off x="5347481" y="6555001"/>
            <a:ext cx="1497037" cy="307777"/>
          </a:xfrm>
          <a:prstGeom prst="rect">
            <a:avLst/>
          </a:prstGeom>
          <a:noFill/>
        </p:spPr>
        <p:txBody>
          <a:bodyPr wrap="square" rtlCol="0">
            <a:spAutoFit/>
          </a:bodyPr>
          <a:lstStyle/>
          <a:p>
            <a:pPr algn="ctr"/>
            <a:fld id="{0A695D0B-6003-4781-882C-9A4677D8F45E}" type="slidenum">
              <a:rPr lang="en-US" sz="1400" smtClean="0"/>
              <a:pPr algn="ctr"/>
              <a:t>‹#›</a:t>
            </a:fld>
            <a:endParaRPr lang="en-US" sz="1400" dirty="0"/>
          </a:p>
        </p:txBody>
      </p:sp>
    </p:spTree>
    <p:extLst>
      <p:ext uri="{BB962C8B-B14F-4D97-AF65-F5344CB8AC3E}">
        <p14:creationId xmlns:p14="http://schemas.microsoft.com/office/powerpoint/2010/main" val="1174805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2800" b="1"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userDrawn="1"/>
        </p:nvSpPr>
        <p:spPr>
          <a:xfrm>
            <a:off x="838200" y="365125"/>
            <a:ext cx="8869363" cy="5762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a:solidFill>
                <a:prstClr val="white"/>
              </a:solidFill>
            </a:endParaRPr>
          </a:p>
        </p:txBody>
      </p:sp>
      <p:sp>
        <p:nvSpPr>
          <p:cNvPr id="1027" name="Title Placeholder 1"/>
          <p:cNvSpPr>
            <a:spLocks noGrp="1"/>
          </p:cNvSpPr>
          <p:nvPr>
            <p:ph type="title"/>
          </p:nvPr>
        </p:nvSpPr>
        <p:spPr bwMode="auto">
          <a:xfrm>
            <a:off x="838200" y="365125"/>
            <a:ext cx="8869363" cy="5762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7" name="TextBox 6"/>
          <p:cNvSpPr txBox="1"/>
          <p:nvPr userDrawn="1"/>
        </p:nvSpPr>
        <p:spPr>
          <a:xfrm>
            <a:off x="838200" y="6554243"/>
            <a:ext cx="1846385" cy="304800"/>
          </a:xfrm>
          <a:prstGeom prst="rect">
            <a:avLst/>
          </a:prstGeom>
          <a:noFill/>
        </p:spPr>
        <p:txBody>
          <a:bodyPr wrap="square">
            <a:spAutoFit/>
          </a:bodyPr>
          <a:lstStyle/>
          <a:p>
            <a:pPr>
              <a:defRPr/>
            </a:pPr>
            <a:fld id="{8E68CBA8-4DA0-4870-B7DE-06B5303E7CF6}" type="datetime3">
              <a:rPr lang="en-US" sz="1400">
                <a:solidFill>
                  <a:prstClr val="black"/>
                </a:solidFill>
              </a:rPr>
              <a:pPr>
                <a:defRPr/>
              </a:pPr>
              <a:t>22 March 2017</a:t>
            </a:fld>
            <a:endParaRPr lang="en-US" sz="1400" dirty="0">
              <a:solidFill>
                <a:prstClr val="black"/>
              </a:solidFill>
            </a:endParaRPr>
          </a:p>
        </p:txBody>
      </p:sp>
      <p:sp>
        <p:nvSpPr>
          <p:cNvPr id="9" name="TextBox 8"/>
          <p:cNvSpPr txBox="1"/>
          <p:nvPr userDrawn="1"/>
        </p:nvSpPr>
        <p:spPr>
          <a:xfrm>
            <a:off x="5346700" y="6575509"/>
            <a:ext cx="1498600" cy="304800"/>
          </a:xfrm>
          <a:prstGeom prst="rect">
            <a:avLst/>
          </a:prstGeom>
          <a:noFill/>
        </p:spPr>
        <p:txBody>
          <a:bodyPr>
            <a:spAutoFit/>
          </a:bodyPr>
          <a:lstStyle/>
          <a:p>
            <a:pPr algn="ctr">
              <a:defRPr/>
            </a:pPr>
            <a:fld id="{C7553416-59AF-4B00-AFD4-A4F60B5C1C87}" type="slidenum">
              <a:rPr lang="en-US" sz="1400">
                <a:solidFill>
                  <a:prstClr val="black"/>
                </a:solidFill>
              </a:rPr>
              <a:pPr algn="ctr">
                <a:defRPr/>
              </a:pPr>
              <a:t>‹#›</a:t>
            </a:fld>
            <a:endParaRPr lang="en-US" sz="1400" dirty="0">
              <a:solidFill>
                <a:prstClr val="black"/>
              </a:solidFill>
            </a:endParaRPr>
          </a:p>
        </p:txBody>
      </p:sp>
      <p:sp>
        <p:nvSpPr>
          <p:cNvPr id="8" name="TextBox 7"/>
          <p:cNvSpPr txBox="1"/>
          <p:nvPr userDrawn="1"/>
        </p:nvSpPr>
        <p:spPr>
          <a:xfrm>
            <a:off x="8806375" y="6555001"/>
            <a:ext cx="2547425" cy="307777"/>
          </a:xfrm>
          <a:prstGeom prst="rect">
            <a:avLst/>
          </a:prstGeom>
          <a:noFill/>
        </p:spPr>
        <p:txBody>
          <a:bodyPr wrap="square" rtlCol="0">
            <a:spAutoFit/>
          </a:bodyPr>
          <a:lstStyle/>
          <a:p>
            <a:pPr algn="r"/>
            <a:r>
              <a:rPr lang="en-US" sz="1400" dirty="0" smtClean="0"/>
              <a:t>ERF 2017</a:t>
            </a:r>
            <a:endParaRPr lang="en-US" sz="1400" strike="noStrike" baseline="0" dirty="0">
              <a:solidFill>
                <a:schemeClr val="tx1"/>
              </a:solidFill>
            </a:endParaRPr>
          </a:p>
        </p:txBody>
      </p:sp>
    </p:spTree>
    <p:extLst>
      <p:ext uri="{BB962C8B-B14F-4D97-AF65-F5344CB8AC3E}">
        <p14:creationId xmlns:p14="http://schemas.microsoft.com/office/powerpoint/2010/main" val="1719719070"/>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Lst>
  <p:txStyles>
    <p:titleStyle>
      <a:lvl1pPr algn="l" rtl="0" eaLnBrk="0" fontAlgn="base" hangingPunct="0">
        <a:lnSpc>
          <a:spcPct val="90000"/>
        </a:lnSpc>
        <a:spcBef>
          <a:spcPct val="0"/>
        </a:spcBef>
        <a:spcAft>
          <a:spcPct val="0"/>
        </a:spcAft>
        <a:defRPr sz="2800" b="1" kern="1200">
          <a:solidFill>
            <a:schemeClr val="bg1"/>
          </a:solidFill>
          <a:latin typeface="+mj-lt"/>
          <a:ea typeface="+mj-ea"/>
          <a:cs typeface="+mj-cs"/>
        </a:defRPr>
      </a:lvl1pPr>
      <a:lvl2pPr algn="l" rtl="0" eaLnBrk="0" fontAlgn="base" hangingPunct="0">
        <a:lnSpc>
          <a:spcPct val="90000"/>
        </a:lnSpc>
        <a:spcBef>
          <a:spcPct val="0"/>
        </a:spcBef>
        <a:spcAft>
          <a:spcPct val="0"/>
        </a:spcAft>
        <a:defRPr sz="2800" b="1">
          <a:solidFill>
            <a:schemeClr val="bg1"/>
          </a:solidFill>
          <a:latin typeface="Calibri Light" pitchFamily="34" charset="0"/>
        </a:defRPr>
      </a:lvl2pPr>
      <a:lvl3pPr algn="l" rtl="0" eaLnBrk="0" fontAlgn="base" hangingPunct="0">
        <a:lnSpc>
          <a:spcPct val="90000"/>
        </a:lnSpc>
        <a:spcBef>
          <a:spcPct val="0"/>
        </a:spcBef>
        <a:spcAft>
          <a:spcPct val="0"/>
        </a:spcAft>
        <a:defRPr sz="2800" b="1">
          <a:solidFill>
            <a:schemeClr val="bg1"/>
          </a:solidFill>
          <a:latin typeface="Calibri Light" pitchFamily="34" charset="0"/>
        </a:defRPr>
      </a:lvl3pPr>
      <a:lvl4pPr algn="l" rtl="0" eaLnBrk="0" fontAlgn="base" hangingPunct="0">
        <a:lnSpc>
          <a:spcPct val="90000"/>
        </a:lnSpc>
        <a:spcBef>
          <a:spcPct val="0"/>
        </a:spcBef>
        <a:spcAft>
          <a:spcPct val="0"/>
        </a:spcAft>
        <a:defRPr sz="2800" b="1">
          <a:solidFill>
            <a:schemeClr val="bg1"/>
          </a:solidFill>
          <a:latin typeface="Calibri Light" pitchFamily="34" charset="0"/>
        </a:defRPr>
      </a:lvl4pPr>
      <a:lvl5pPr algn="l" rtl="0" eaLnBrk="0" fontAlgn="base" hangingPunct="0">
        <a:lnSpc>
          <a:spcPct val="90000"/>
        </a:lnSpc>
        <a:spcBef>
          <a:spcPct val="0"/>
        </a:spcBef>
        <a:spcAft>
          <a:spcPct val="0"/>
        </a:spcAft>
        <a:defRPr sz="2800" b="1">
          <a:solidFill>
            <a:schemeClr val="bg1"/>
          </a:solidFill>
          <a:latin typeface="Calibri Light" pitchFamily="34" charset="0"/>
        </a:defRPr>
      </a:lvl5pPr>
      <a:lvl6pPr marL="457200" algn="l" rtl="0" fontAlgn="base">
        <a:lnSpc>
          <a:spcPct val="90000"/>
        </a:lnSpc>
        <a:spcBef>
          <a:spcPct val="0"/>
        </a:spcBef>
        <a:spcAft>
          <a:spcPct val="0"/>
        </a:spcAft>
        <a:defRPr sz="2800" b="1">
          <a:solidFill>
            <a:schemeClr val="bg1"/>
          </a:solidFill>
          <a:latin typeface="Calibri Light" pitchFamily="34" charset="0"/>
        </a:defRPr>
      </a:lvl6pPr>
      <a:lvl7pPr marL="914400" algn="l" rtl="0" fontAlgn="base">
        <a:lnSpc>
          <a:spcPct val="90000"/>
        </a:lnSpc>
        <a:spcBef>
          <a:spcPct val="0"/>
        </a:spcBef>
        <a:spcAft>
          <a:spcPct val="0"/>
        </a:spcAft>
        <a:defRPr sz="2800" b="1">
          <a:solidFill>
            <a:schemeClr val="bg1"/>
          </a:solidFill>
          <a:latin typeface="Calibri Light" pitchFamily="34" charset="0"/>
        </a:defRPr>
      </a:lvl7pPr>
      <a:lvl8pPr marL="1371600" algn="l" rtl="0" fontAlgn="base">
        <a:lnSpc>
          <a:spcPct val="90000"/>
        </a:lnSpc>
        <a:spcBef>
          <a:spcPct val="0"/>
        </a:spcBef>
        <a:spcAft>
          <a:spcPct val="0"/>
        </a:spcAft>
        <a:defRPr sz="2800" b="1">
          <a:solidFill>
            <a:schemeClr val="bg1"/>
          </a:solidFill>
          <a:latin typeface="Calibri Light" pitchFamily="34" charset="0"/>
        </a:defRPr>
      </a:lvl8pPr>
      <a:lvl9pPr marL="1828800" algn="l" rtl="0" fontAlgn="base">
        <a:lnSpc>
          <a:spcPct val="90000"/>
        </a:lnSpc>
        <a:spcBef>
          <a:spcPct val="0"/>
        </a:spcBef>
        <a:spcAft>
          <a:spcPct val="0"/>
        </a:spcAft>
        <a:defRPr sz="2800" b="1">
          <a:solidFill>
            <a:schemeClr val="bg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mailto:imitrios.tzovaras@iti.gr" TargetMode="Externa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3.xml"/><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notesSlide" Target="../notesSlides/notesSlide8.xml"/><Relationship Id="rId7" Type="http://schemas.openxmlformats.org/officeDocument/2006/relationships/image" Target="../media/image29.png"/><Relationship Id="rId12" Type="http://schemas.openxmlformats.org/officeDocument/2006/relationships/image" Target="../media/image33.png"/><Relationship Id="rId2" Type="http://schemas.openxmlformats.org/officeDocument/2006/relationships/slideLayout" Target="../slideLayouts/slideLayout23.xml"/><Relationship Id="rId1" Type="http://schemas.openxmlformats.org/officeDocument/2006/relationships/vmlDrawing" Target="../drawings/vmlDrawing1.vml"/><Relationship Id="rId6" Type="http://schemas.openxmlformats.org/officeDocument/2006/relationships/image" Target="../media/image28.emf"/><Relationship Id="rId11" Type="http://schemas.openxmlformats.org/officeDocument/2006/relationships/image" Target="../media/image12.png"/><Relationship Id="rId5" Type="http://schemas.openxmlformats.org/officeDocument/2006/relationships/oleObject" Target="../embeddings/Microsoft_Excel_97-2003_Worksheet1.xls"/><Relationship Id="rId10" Type="http://schemas.openxmlformats.org/officeDocument/2006/relationships/image" Target="../media/image32.jpeg"/><Relationship Id="rId4" Type="http://schemas.openxmlformats.org/officeDocument/2006/relationships/oleObject" Target="../embeddings/oleObject1.bin"/><Relationship Id="rId9" Type="http://schemas.openxmlformats.org/officeDocument/2006/relationships/image" Target="../media/image31.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2.wmv"/><Relationship Id="rId1" Type="http://schemas.microsoft.com/office/2007/relationships/media" Target="../media/media2.wmv"/><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microsoft.com/office/2007/relationships/media" Target="../media/media4.mp4"/><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38.png"/><Relationship Id="rId5" Type="http://schemas.openxmlformats.org/officeDocument/2006/relationships/slideLayout" Target="../slideLayouts/slideLayout13.xml"/><Relationship Id="rId4" Type="http://schemas.openxmlformats.org/officeDocument/2006/relationships/video" Target="../media/media4.mp4"/></Relationships>
</file>

<file path=ppt/slides/_rels/slide1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46.jpeg"/><Relationship Id="rId2" Type="http://schemas.openxmlformats.org/officeDocument/2006/relationships/image" Target="../media/image41.jpeg"/><Relationship Id="rId1" Type="http://schemas.openxmlformats.org/officeDocument/2006/relationships/slideLayout" Target="../slideLayouts/slideLayout13.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3.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6085" y="1952367"/>
            <a:ext cx="9702042" cy="1872048"/>
          </a:xfrm>
        </p:spPr>
        <p:txBody>
          <a:bodyPr>
            <a:noAutofit/>
          </a:bodyPr>
          <a:lstStyle/>
          <a:p>
            <a:pPr>
              <a:defRPr/>
            </a:pPr>
            <a:r>
              <a:rPr lang="en-US" sz="4000" dirty="0"/>
              <a:t>Developing systems with advanced perception, cognition, and interaction capabilities for learning a robotic assembly in one </a:t>
            </a:r>
            <a:r>
              <a:rPr lang="en-US" sz="4000" dirty="0" smtClean="0"/>
              <a:t>day</a:t>
            </a:r>
            <a:endParaRPr lang="en-US" sz="4000" dirty="0"/>
          </a:p>
        </p:txBody>
      </p:sp>
      <p:sp>
        <p:nvSpPr>
          <p:cNvPr id="4" name="Subtitle 2"/>
          <p:cNvSpPr txBox="1">
            <a:spLocks/>
          </p:cNvSpPr>
          <p:nvPr/>
        </p:nvSpPr>
        <p:spPr>
          <a:xfrm>
            <a:off x="3413484" y="4289990"/>
            <a:ext cx="5541046" cy="132938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accent1">
                    <a:lumMod val="60000"/>
                    <a:lumOff val="40000"/>
                  </a:schemeClr>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a:pPr>
            <a:r>
              <a:rPr lang="en-US" sz="1800" dirty="0" smtClean="0"/>
              <a:t>Dr. </a:t>
            </a:r>
            <a:r>
              <a:rPr lang="en-US" sz="1800" dirty="0" err="1" smtClean="0"/>
              <a:t>Dimitrios</a:t>
            </a:r>
            <a:r>
              <a:rPr lang="en-US" sz="1800" dirty="0" smtClean="0"/>
              <a:t> </a:t>
            </a:r>
            <a:r>
              <a:rPr lang="en-US" sz="1800" dirty="0" err="1" smtClean="0"/>
              <a:t>Tzovaras</a:t>
            </a:r>
            <a:endParaRPr lang="en-US" sz="1800" dirty="0" smtClean="0"/>
          </a:p>
          <a:p>
            <a:pPr>
              <a:defRPr/>
            </a:pPr>
            <a:r>
              <a:rPr lang="en-US" sz="1800" dirty="0" smtClean="0"/>
              <a:t>Director of CERTH/ITI, Researcher Grade A’</a:t>
            </a:r>
          </a:p>
          <a:p>
            <a:pPr>
              <a:defRPr/>
            </a:pPr>
            <a:r>
              <a:rPr lang="en-US" sz="1800" dirty="0" smtClean="0"/>
              <a:t>Email: </a:t>
            </a:r>
            <a:r>
              <a:rPr lang="en-US" sz="1800" dirty="0" smtClean="0">
                <a:hlinkClick r:id="rId2"/>
              </a:rPr>
              <a:t>dimitrios.tzovaras@iti.gr</a:t>
            </a:r>
            <a:endParaRPr lang="en-US" sz="1800" dirty="0" smtClean="0"/>
          </a:p>
          <a:p>
            <a:pPr>
              <a:defRPr/>
            </a:pPr>
            <a:endParaRPr lang="en-US" sz="1800" dirty="0"/>
          </a:p>
        </p:txBody>
      </p:sp>
      <p:pic>
        <p:nvPicPr>
          <p:cNvPr id="7" name="Picture 4" descr="E:\Anastasis\Dropbox\[CERTH-ITI] Personal Repo\[Logos] CERTH &amp; CERTH-ITI\English\ITI-logo.jpg"/>
          <p:cNvPicPr>
            <a:picLocks noChangeAspect="1" noChangeArrowheads="1"/>
          </p:cNvPicPr>
          <p:nvPr/>
        </p:nvPicPr>
        <p:blipFill>
          <a:blip r:embed="rId3"/>
          <a:srcRect/>
          <a:stretch>
            <a:fillRect/>
          </a:stretch>
        </p:blipFill>
        <p:spPr bwMode="auto">
          <a:xfrm>
            <a:off x="6811814" y="380522"/>
            <a:ext cx="1162412" cy="868418"/>
          </a:xfrm>
          <a:prstGeom prst="rect">
            <a:avLst/>
          </a:prstGeom>
          <a:noFill/>
          <a:ln w="9525">
            <a:noFill/>
            <a:miter lim="800000"/>
            <a:headEnd/>
            <a:tailEnd/>
          </a:ln>
        </p:spPr>
      </p:pic>
      <p:pic>
        <p:nvPicPr>
          <p:cNvPr id="8" name="Picture 5" descr="E:\Anastasis\Dropbox\[CERTH-ITI] Personal Repo\[Logos] CERTH &amp; CERTH-ITI\English\CERTH LOGOentransparent.png"/>
          <p:cNvPicPr>
            <a:picLocks noChangeAspect="1" noChangeArrowheads="1"/>
          </p:cNvPicPr>
          <p:nvPr/>
        </p:nvPicPr>
        <p:blipFill>
          <a:blip r:embed="rId4"/>
          <a:srcRect/>
          <a:stretch>
            <a:fillRect/>
          </a:stretch>
        </p:blipFill>
        <p:spPr bwMode="auto">
          <a:xfrm>
            <a:off x="3576976" y="380522"/>
            <a:ext cx="2535266" cy="747236"/>
          </a:xfrm>
          <a:prstGeom prst="rect">
            <a:avLst/>
          </a:prstGeom>
          <a:noFill/>
          <a:ln w="9525">
            <a:noFill/>
            <a:miter lim="800000"/>
            <a:headEnd/>
            <a:tailEnd/>
          </a:ln>
        </p:spPr>
      </p:pic>
      <p:pic>
        <p:nvPicPr>
          <p:cNvPr id="10" name="Picture 9"/>
          <p:cNvPicPr>
            <a:picLocks noChangeAspect="1"/>
          </p:cNvPicPr>
          <p:nvPr/>
        </p:nvPicPr>
        <p:blipFill rotWithShape="1">
          <a:blip r:embed="rId5" cstate="print">
            <a:extLst>
              <a:ext uri="{28A0092B-C50C-407E-A947-70E740481C1C}">
                <a14:useLocalDpi xmlns:a14="http://schemas.microsoft.com/office/drawing/2010/main" val="0"/>
              </a:ext>
            </a:extLst>
          </a:blip>
          <a:srcRect b="14039"/>
          <a:stretch/>
        </p:blipFill>
        <p:spPr>
          <a:xfrm>
            <a:off x="497290" y="252029"/>
            <a:ext cx="2534234" cy="875729"/>
          </a:xfrm>
          <a:prstGeom prst="rect">
            <a:avLst/>
          </a:prstGeom>
        </p:spPr>
      </p:pic>
    </p:spTree>
    <p:extLst>
      <p:ext uri="{BB962C8B-B14F-4D97-AF65-F5344CB8AC3E}">
        <p14:creationId xmlns:p14="http://schemas.microsoft.com/office/powerpoint/2010/main" val="9626138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505" name="TextBox 15"/>
          <p:cNvSpPr txBox="1">
            <a:spLocks noChangeArrowheads="1"/>
          </p:cNvSpPr>
          <p:nvPr/>
        </p:nvSpPr>
        <p:spPr bwMode="auto">
          <a:xfrm>
            <a:off x="508000" y="1416050"/>
            <a:ext cx="6931025" cy="1435100"/>
          </a:xfrm>
          <a:prstGeom prst="rect">
            <a:avLst/>
          </a:prstGeom>
          <a:noFill/>
          <a:ln w="9525">
            <a:noFill/>
            <a:miter lim="800000"/>
            <a:headEnd/>
            <a:tailEnd/>
          </a:ln>
        </p:spPr>
        <p:txBody>
          <a:bodyPr>
            <a:spAutoFit/>
          </a:bodyPr>
          <a:lstStyle/>
          <a:p>
            <a:pPr fontAlgn="base">
              <a:spcBef>
                <a:spcPct val="0"/>
              </a:spcBef>
              <a:spcAft>
                <a:spcPct val="0"/>
              </a:spcAft>
            </a:pPr>
            <a:r>
              <a:rPr lang="en-US" sz="2000" b="1" i="1" dirty="0">
                <a:solidFill>
                  <a:srgbClr val="4472C4"/>
                </a:solidFill>
                <a:latin typeface="Arial" charset="0"/>
                <a:cs typeface="Arial" charset="0"/>
              </a:rPr>
              <a:t>2.5D Patch Extraction</a:t>
            </a:r>
          </a:p>
          <a:p>
            <a:pPr fontAlgn="base">
              <a:spcBef>
                <a:spcPct val="0"/>
              </a:spcBef>
              <a:spcAft>
                <a:spcPct val="0"/>
              </a:spcAft>
            </a:pPr>
            <a:r>
              <a:rPr lang="en-US" sz="1600" i="1" dirty="0">
                <a:solidFill>
                  <a:prstClr val="black"/>
                </a:solidFill>
                <a:latin typeface="Arial" charset="0"/>
                <a:cs typeface="Arial" charset="0"/>
              </a:rPr>
              <a:t>Using Depth and RGB we can extract </a:t>
            </a:r>
            <a:r>
              <a:rPr lang="en-US" sz="1600" b="1" i="1" dirty="0">
                <a:solidFill>
                  <a:srgbClr val="4472C4"/>
                </a:solidFill>
                <a:latin typeface="Arial" charset="0"/>
                <a:cs typeface="Arial" charset="0"/>
              </a:rPr>
              <a:t>depth-invariant patches </a:t>
            </a:r>
            <a:r>
              <a:rPr lang="en-US" sz="1600" i="1" dirty="0">
                <a:solidFill>
                  <a:prstClr val="black"/>
                </a:solidFill>
                <a:latin typeface="Arial" charset="0"/>
                <a:cs typeface="Arial" charset="0"/>
              </a:rPr>
              <a:t>from the rendering of </a:t>
            </a:r>
            <a:r>
              <a:rPr lang="en-US" sz="1600" b="1" i="1" dirty="0">
                <a:solidFill>
                  <a:srgbClr val="4472C4"/>
                </a:solidFill>
                <a:latin typeface="Arial" charset="0"/>
                <a:cs typeface="Arial" charset="0"/>
              </a:rPr>
              <a:t>3D </a:t>
            </a:r>
            <a:r>
              <a:rPr lang="en-US" sz="1600" b="1" i="1" dirty="0" smtClean="0">
                <a:solidFill>
                  <a:srgbClr val="4472C4"/>
                </a:solidFill>
                <a:latin typeface="Arial" charset="0"/>
                <a:cs typeface="Arial" charset="0"/>
              </a:rPr>
              <a:t>models</a:t>
            </a:r>
            <a:r>
              <a:rPr lang="en-US" sz="1600" i="1" dirty="0" smtClean="0">
                <a:solidFill>
                  <a:prstClr val="black"/>
                </a:solidFill>
                <a:latin typeface="Arial" charset="0"/>
                <a:cs typeface="Arial" charset="0"/>
              </a:rPr>
              <a:t>. </a:t>
            </a:r>
            <a:r>
              <a:rPr lang="en-US" sz="1600" i="1" dirty="0">
                <a:solidFill>
                  <a:prstClr val="black"/>
                </a:solidFill>
                <a:latin typeface="Arial" charset="0"/>
                <a:cs typeface="Arial" charset="0"/>
              </a:rPr>
              <a:t>This helps in detecting objects in </a:t>
            </a:r>
            <a:r>
              <a:rPr lang="en-US" sz="1600" b="1" i="1" dirty="0">
                <a:solidFill>
                  <a:srgbClr val="4472C4"/>
                </a:solidFill>
                <a:latin typeface="Arial" charset="0"/>
                <a:cs typeface="Arial" charset="0"/>
              </a:rPr>
              <a:t>various scales </a:t>
            </a:r>
            <a:r>
              <a:rPr lang="en-US" sz="1600" i="1" dirty="0">
                <a:solidFill>
                  <a:prstClr val="black"/>
                </a:solidFill>
                <a:latin typeface="Arial" charset="0"/>
                <a:cs typeface="Arial" charset="0"/>
              </a:rPr>
              <a:t>and patch-based methods are </a:t>
            </a:r>
            <a:r>
              <a:rPr lang="en-US" sz="1600" b="1" i="1" dirty="0">
                <a:solidFill>
                  <a:srgbClr val="4472C4"/>
                </a:solidFill>
                <a:latin typeface="Arial" charset="0"/>
                <a:cs typeface="Arial" charset="0"/>
              </a:rPr>
              <a:t>less prune to occlusions</a:t>
            </a:r>
            <a:r>
              <a:rPr lang="en-US" sz="1600" b="1" i="1" dirty="0">
                <a:solidFill>
                  <a:prstClr val="black"/>
                </a:solidFill>
                <a:latin typeface="Arial" charset="0"/>
                <a:cs typeface="Arial" charset="0"/>
              </a:rPr>
              <a:t>.</a:t>
            </a:r>
          </a:p>
          <a:p>
            <a:pPr fontAlgn="base">
              <a:spcBef>
                <a:spcPct val="0"/>
              </a:spcBef>
              <a:spcAft>
                <a:spcPct val="0"/>
              </a:spcAft>
            </a:pPr>
            <a:endParaRPr lang="en-US" sz="2000" b="1" i="1" dirty="0">
              <a:solidFill>
                <a:prstClr val="black"/>
              </a:solidFill>
              <a:latin typeface="Arial" charset="0"/>
              <a:cs typeface="Arial" charset="0"/>
            </a:endParaRPr>
          </a:p>
        </p:txBody>
      </p:sp>
      <p:sp>
        <p:nvSpPr>
          <p:cNvPr id="21506" name="TextBox 7"/>
          <p:cNvSpPr txBox="1">
            <a:spLocks noChangeArrowheads="1"/>
          </p:cNvSpPr>
          <p:nvPr/>
        </p:nvSpPr>
        <p:spPr bwMode="auto">
          <a:xfrm>
            <a:off x="496888" y="3309938"/>
            <a:ext cx="6843712" cy="1190625"/>
          </a:xfrm>
          <a:prstGeom prst="rect">
            <a:avLst/>
          </a:prstGeom>
          <a:noFill/>
          <a:ln w="9525">
            <a:noFill/>
            <a:miter lim="800000"/>
            <a:headEnd/>
            <a:tailEnd/>
          </a:ln>
        </p:spPr>
        <p:txBody>
          <a:bodyPr>
            <a:spAutoFit/>
          </a:bodyPr>
          <a:lstStyle/>
          <a:p>
            <a:pPr fontAlgn="base">
              <a:spcBef>
                <a:spcPct val="0"/>
              </a:spcBef>
              <a:spcAft>
                <a:spcPct val="0"/>
              </a:spcAft>
            </a:pPr>
            <a:r>
              <a:rPr lang="en-US" sz="2000" b="1" i="1" dirty="0">
                <a:solidFill>
                  <a:srgbClr val="4472C4"/>
                </a:solidFill>
                <a:latin typeface="Arial" charset="0"/>
                <a:cs typeface="Arial" charset="0"/>
              </a:rPr>
              <a:t>Sparse </a:t>
            </a:r>
            <a:r>
              <a:rPr lang="en-US" sz="2000" b="1" i="1" dirty="0" err="1">
                <a:solidFill>
                  <a:srgbClr val="4472C4"/>
                </a:solidFill>
                <a:latin typeface="Arial" charset="0"/>
                <a:cs typeface="Arial" charset="0"/>
              </a:rPr>
              <a:t>Autoencoder</a:t>
            </a:r>
            <a:r>
              <a:rPr lang="en-US" sz="2000" b="1" i="1" dirty="0">
                <a:solidFill>
                  <a:srgbClr val="4472C4"/>
                </a:solidFill>
                <a:latin typeface="Arial" charset="0"/>
                <a:cs typeface="Arial" charset="0"/>
              </a:rPr>
              <a:t> Feature Learning</a:t>
            </a:r>
          </a:p>
          <a:p>
            <a:pPr fontAlgn="base">
              <a:spcBef>
                <a:spcPct val="0"/>
              </a:spcBef>
              <a:spcAft>
                <a:spcPct val="0"/>
              </a:spcAft>
            </a:pPr>
            <a:r>
              <a:rPr lang="en-US" sz="1600" i="1" dirty="0">
                <a:solidFill>
                  <a:prstClr val="black"/>
                </a:solidFill>
                <a:latin typeface="Arial" charset="0"/>
                <a:cs typeface="Arial" charset="0"/>
              </a:rPr>
              <a:t>We construct a sparse </a:t>
            </a:r>
            <a:r>
              <a:rPr lang="en-US" sz="1600" i="1" dirty="0" err="1">
                <a:solidFill>
                  <a:prstClr val="black"/>
                </a:solidFill>
                <a:latin typeface="Arial" charset="0"/>
                <a:cs typeface="Arial" charset="0"/>
              </a:rPr>
              <a:t>autoencoder</a:t>
            </a:r>
            <a:r>
              <a:rPr lang="en-US" sz="1600" i="1" dirty="0">
                <a:solidFill>
                  <a:prstClr val="black"/>
                </a:solidFill>
                <a:latin typeface="Arial" charset="0"/>
                <a:cs typeface="Arial" charset="0"/>
              </a:rPr>
              <a:t> of 1-3 encoder layers. SAE tries to </a:t>
            </a:r>
            <a:r>
              <a:rPr lang="en-US" sz="1600" b="1" i="1" dirty="0">
                <a:solidFill>
                  <a:srgbClr val="4472C4"/>
                </a:solidFill>
                <a:latin typeface="Arial" charset="0"/>
                <a:cs typeface="Arial" charset="0"/>
              </a:rPr>
              <a:t>reconstruct</a:t>
            </a:r>
            <a:r>
              <a:rPr lang="en-US" sz="1600" i="1" dirty="0">
                <a:solidFill>
                  <a:srgbClr val="4472C4"/>
                </a:solidFill>
                <a:latin typeface="Arial" charset="0"/>
                <a:cs typeface="Arial" charset="0"/>
              </a:rPr>
              <a:t> </a:t>
            </a:r>
            <a:r>
              <a:rPr lang="en-US" sz="1600" i="1" dirty="0">
                <a:solidFill>
                  <a:prstClr val="black"/>
                </a:solidFill>
                <a:latin typeface="Arial" charset="0"/>
                <a:cs typeface="Arial" charset="0"/>
              </a:rPr>
              <a:t>its input, and the </a:t>
            </a:r>
            <a:r>
              <a:rPr lang="en-US" sz="1600" b="1" i="1" dirty="0">
                <a:solidFill>
                  <a:srgbClr val="4472C4"/>
                </a:solidFill>
                <a:latin typeface="Arial" charset="0"/>
                <a:cs typeface="Arial" charset="0"/>
              </a:rPr>
              <a:t>middle layer </a:t>
            </a:r>
            <a:r>
              <a:rPr lang="en-US" sz="1600" i="1" dirty="0">
                <a:solidFill>
                  <a:prstClr val="black"/>
                </a:solidFill>
                <a:latin typeface="Arial" charset="0"/>
                <a:cs typeface="Arial" charset="0"/>
              </a:rPr>
              <a:t>learns meaningful </a:t>
            </a:r>
            <a:r>
              <a:rPr lang="en-US" sz="1600" b="1" i="1" dirty="0">
                <a:solidFill>
                  <a:srgbClr val="4472C4"/>
                </a:solidFill>
                <a:latin typeface="Arial" charset="0"/>
                <a:cs typeface="Arial" charset="0"/>
              </a:rPr>
              <a:t>features</a:t>
            </a:r>
            <a:r>
              <a:rPr lang="en-US" sz="1600" i="1" dirty="0">
                <a:solidFill>
                  <a:srgbClr val="4472C4"/>
                </a:solidFill>
                <a:latin typeface="Arial" charset="0"/>
                <a:cs typeface="Arial" charset="0"/>
              </a:rPr>
              <a:t>.</a:t>
            </a:r>
            <a:endParaRPr lang="en-US" sz="1600" b="1" i="1" dirty="0">
              <a:solidFill>
                <a:srgbClr val="4472C4"/>
              </a:solidFill>
              <a:latin typeface="Arial" charset="0"/>
              <a:cs typeface="Arial" charset="0"/>
            </a:endParaRPr>
          </a:p>
          <a:p>
            <a:pPr fontAlgn="base">
              <a:spcBef>
                <a:spcPct val="0"/>
              </a:spcBef>
              <a:spcAft>
                <a:spcPct val="0"/>
              </a:spcAft>
            </a:pPr>
            <a:endParaRPr lang="en-US" sz="2000" b="1" i="1" dirty="0">
              <a:solidFill>
                <a:prstClr val="black"/>
              </a:solidFill>
              <a:latin typeface="Arial" charset="0"/>
              <a:cs typeface="Arial" charset="0"/>
            </a:endParaRPr>
          </a:p>
        </p:txBody>
      </p:sp>
      <p:pic>
        <p:nvPicPr>
          <p:cNvPr id="21507" name="Picture 4"/>
          <p:cNvPicPr>
            <a:picLocks noChangeAspect="1" noChangeArrowheads="1"/>
          </p:cNvPicPr>
          <p:nvPr/>
        </p:nvPicPr>
        <p:blipFill>
          <a:blip r:embed="rId2" cstate="print"/>
          <a:srcRect l="14445"/>
          <a:stretch>
            <a:fillRect/>
          </a:stretch>
        </p:blipFill>
        <p:spPr bwMode="auto">
          <a:xfrm>
            <a:off x="7740650" y="1125538"/>
            <a:ext cx="2406650" cy="1746250"/>
          </a:xfrm>
          <a:prstGeom prst="rect">
            <a:avLst/>
          </a:prstGeom>
          <a:noFill/>
          <a:ln w="9525">
            <a:noFill/>
            <a:miter lim="800000"/>
            <a:headEnd/>
            <a:tailEnd/>
          </a:ln>
        </p:spPr>
      </p:pic>
      <p:pic>
        <p:nvPicPr>
          <p:cNvPr id="21508" name="Picture 5"/>
          <p:cNvPicPr>
            <a:picLocks noChangeAspect="1" noChangeArrowheads="1"/>
          </p:cNvPicPr>
          <p:nvPr/>
        </p:nvPicPr>
        <p:blipFill>
          <a:blip r:embed="rId3" cstate="print"/>
          <a:srcRect/>
          <a:stretch>
            <a:fillRect/>
          </a:stretch>
        </p:blipFill>
        <p:spPr bwMode="auto">
          <a:xfrm>
            <a:off x="7672388" y="2990850"/>
            <a:ext cx="3059112" cy="1538288"/>
          </a:xfrm>
          <a:prstGeom prst="rect">
            <a:avLst/>
          </a:prstGeom>
          <a:noFill/>
          <a:ln w="9525">
            <a:noFill/>
            <a:miter lim="800000"/>
            <a:headEnd/>
            <a:tailEnd/>
          </a:ln>
        </p:spPr>
      </p:pic>
      <p:sp>
        <p:nvSpPr>
          <p:cNvPr id="21509" name="TextBox 9"/>
          <p:cNvSpPr txBox="1">
            <a:spLocks noChangeArrowheads="1"/>
          </p:cNvSpPr>
          <p:nvPr/>
        </p:nvSpPr>
        <p:spPr bwMode="auto">
          <a:xfrm>
            <a:off x="530225" y="4786313"/>
            <a:ext cx="7511498" cy="1404937"/>
          </a:xfrm>
          <a:prstGeom prst="rect">
            <a:avLst/>
          </a:prstGeom>
          <a:noFill/>
          <a:ln w="9525">
            <a:noFill/>
            <a:miter lim="800000"/>
            <a:headEnd/>
            <a:tailEnd/>
          </a:ln>
        </p:spPr>
        <p:txBody>
          <a:bodyPr wrap="square">
            <a:spAutoFit/>
          </a:bodyPr>
          <a:lstStyle/>
          <a:p>
            <a:pPr fontAlgn="base">
              <a:spcBef>
                <a:spcPct val="0"/>
              </a:spcBef>
              <a:spcAft>
                <a:spcPct val="0"/>
              </a:spcAft>
            </a:pPr>
            <a:r>
              <a:rPr lang="en-US" sz="2000" b="1" i="1" dirty="0">
                <a:solidFill>
                  <a:srgbClr val="4472C4"/>
                </a:solidFill>
                <a:latin typeface="Arial" charset="0"/>
                <a:cs typeface="Arial" charset="0"/>
              </a:rPr>
              <a:t>Hough Voting</a:t>
            </a:r>
          </a:p>
          <a:p>
            <a:pPr fontAlgn="base">
              <a:spcBef>
                <a:spcPct val="0"/>
              </a:spcBef>
              <a:spcAft>
                <a:spcPct val="0"/>
              </a:spcAft>
            </a:pPr>
            <a:r>
              <a:rPr lang="en-US" sz="1600" i="1" dirty="0">
                <a:solidFill>
                  <a:prstClr val="black"/>
                </a:solidFill>
                <a:latin typeface="Arial" charset="0"/>
                <a:cs typeface="Arial" charset="0"/>
              </a:rPr>
              <a:t>We train a </a:t>
            </a:r>
            <a:r>
              <a:rPr lang="en-US" sz="1600" b="1" i="1" dirty="0">
                <a:solidFill>
                  <a:srgbClr val="4472C4"/>
                </a:solidFill>
                <a:latin typeface="Arial" charset="0"/>
                <a:cs typeface="Arial" charset="0"/>
              </a:rPr>
              <a:t>Hough Forest </a:t>
            </a:r>
            <a:r>
              <a:rPr lang="en-US" sz="1600" i="1" dirty="0">
                <a:solidFill>
                  <a:prstClr val="black"/>
                </a:solidFill>
                <a:latin typeface="Arial" charset="0"/>
                <a:cs typeface="Arial" charset="0"/>
              </a:rPr>
              <a:t>from patches of various viewpoints. The leaf nodes vote in a </a:t>
            </a:r>
            <a:r>
              <a:rPr lang="en-US" sz="1600" b="1" i="1" dirty="0">
                <a:solidFill>
                  <a:srgbClr val="4472C4"/>
                </a:solidFill>
                <a:latin typeface="Arial" charset="0"/>
                <a:cs typeface="Arial" charset="0"/>
              </a:rPr>
              <a:t>6D Hough space</a:t>
            </a:r>
            <a:r>
              <a:rPr lang="en-US" sz="1600" i="1" dirty="0">
                <a:solidFill>
                  <a:prstClr val="black"/>
                </a:solidFill>
                <a:latin typeface="Arial" charset="0"/>
                <a:cs typeface="Arial" charset="0"/>
              </a:rPr>
              <a:t>. The </a:t>
            </a:r>
            <a:r>
              <a:rPr lang="en-US" sz="1600" b="1" i="1" dirty="0">
                <a:solidFill>
                  <a:srgbClr val="4472C4"/>
                </a:solidFill>
                <a:latin typeface="Arial" charset="0"/>
                <a:cs typeface="Arial" charset="0"/>
              </a:rPr>
              <a:t>modes</a:t>
            </a:r>
            <a:r>
              <a:rPr lang="en-US" sz="1600" i="1" dirty="0">
                <a:solidFill>
                  <a:prstClr val="black"/>
                </a:solidFill>
                <a:latin typeface="Arial" charset="0"/>
                <a:cs typeface="Arial" charset="0"/>
              </a:rPr>
              <a:t> in this space </a:t>
            </a:r>
            <a:r>
              <a:rPr lang="en-US" sz="1600" i="1" dirty="0" smtClean="0">
                <a:solidFill>
                  <a:prstClr val="black"/>
                </a:solidFill>
                <a:latin typeface="Arial" charset="0"/>
                <a:cs typeface="Arial" charset="0"/>
              </a:rPr>
              <a:t>are </a:t>
            </a:r>
            <a:r>
              <a:rPr lang="en-US" sz="1600" i="1" dirty="0">
                <a:solidFill>
                  <a:prstClr val="black"/>
                </a:solidFill>
                <a:latin typeface="Arial" charset="0"/>
                <a:cs typeface="Arial" charset="0"/>
              </a:rPr>
              <a:t>our </a:t>
            </a:r>
            <a:r>
              <a:rPr lang="en-US" sz="1600" b="1" i="1" dirty="0">
                <a:solidFill>
                  <a:srgbClr val="4472C4"/>
                </a:solidFill>
                <a:latin typeface="Arial" charset="0"/>
                <a:cs typeface="Arial" charset="0"/>
              </a:rPr>
              <a:t>object hypotheses</a:t>
            </a:r>
            <a:r>
              <a:rPr lang="en-US" sz="1600" i="1" dirty="0">
                <a:solidFill>
                  <a:srgbClr val="4472C4"/>
                </a:solidFill>
                <a:latin typeface="Arial" charset="0"/>
                <a:cs typeface="Arial" charset="0"/>
              </a:rPr>
              <a:t> </a:t>
            </a:r>
            <a:r>
              <a:rPr lang="en-US" sz="1600" i="1" dirty="0">
                <a:solidFill>
                  <a:prstClr val="black"/>
                </a:solidFill>
                <a:latin typeface="Arial" charset="0"/>
                <a:cs typeface="Arial" charset="0"/>
              </a:rPr>
              <a:t>(6D: </a:t>
            </a:r>
            <a:r>
              <a:rPr lang="en-US" sz="1600" i="1" dirty="0" err="1">
                <a:solidFill>
                  <a:prstClr val="black"/>
                </a:solidFill>
                <a:latin typeface="Arial" charset="0"/>
                <a:cs typeface="Arial" charset="0"/>
              </a:rPr>
              <a:t>x,y,z,yaw,pitch,roll</a:t>
            </a:r>
            <a:r>
              <a:rPr lang="en-US" sz="1600" i="1" dirty="0">
                <a:solidFill>
                  <a:prstClr val="black"/>
                </a:solidFill>
                <a:latin typeface="Arial" charset="0"/>
                <a:cs typeface="Arial" charset="0"/>
              </a:rPr>
              <a:t>)</a:t>
            </a:r>
          </a:p>
          <a:p>
            <a:pPr fontAlgn="base">
              <a:spcBef>
                <a:spcPct val="0"/>
              </a:spcBef>
              <a:spcAft>
                <a:spcPct val="0"/>
              </a:spcAft>
            </a:pPr>
            <a:endParaRPr lang="en-US" b="1" i="1" dirty="0">
              <a:solidFill>
                <a:prstClr val="black"/>
              </a:solidFill>
              <a:latin typeface="Arial" charset="0"/>
              <a:cs typeface="Arial" charset="0"/>
            </a:endParaRPr>
          </a:p>
        </p:txBody>
      </p:sp>
      <p:pic>
        <p:nvPicPr>
          <p:cNvPr id="21510" name="Picture 6"/>
          <p:cNvPicPr>
            <a:picLocks noChangeAspect="1" noChangeArrowheads="1"/>
          </p:cNvPicPr>
          <p:nvPr/>
        </p:nvPicPr>
        <p:blipFill>
          <a:blip r:embed="rId4" cstate="print"/>
          <a:srcRect/>
          <a:stretch>
            <a:fillRect/>
          </a:stretch>
        </p:blipFill>
        <p:spPr bwMode="auto">
          <a:xfrm>
            <a:off x="8096250" y="4613275"/>
            <a:ext cx="1709738" cy="1671638"/>
          </a:xfrm>
          <a:prstGeom prst="rect">
            <a:avLst/>
          </a:prstGeom>
          <a:noFill/>
          <a:ln w="9525">
            <a:noFill/>
            <a:miter lim="800000"/>
            <a:headEnd/>
            <a:tailEnd/>
          </a:ln>
        </p:spPr>
      </p:pic>
      <p:sp>
        <p:nvSpPr>
          <p:cNvPr id="21511" name="Title 1"/>
          <p:cNvSpPr>
            <a:spLocks/>
          </p:cNvSpPr>
          <p:nvPr/>
        </p:nvSpPr>
        <p:spPr bwMode="auto">
          <a:xfrm>
            <a:off x="838200" y="365125"/>
            <a:ext cx="8869363" cy="576263"/>
          </a:xfrm>
          <a:prstGeom prst="rect">
            <a:avLst/>
          </a:prstGeom>
          <a:noFill/>
          <a:ln w="9525">
            <a:noFill/>
            <a:miter lim="800000"/>
            <a:headEnd/>
            <a:tailEnd/>
          </a:ln>
        </p:spPr>
        <p:txBody>
          <a:bodyPr anchor="ctr"/>
          <a:lstStyle/>
          <a:p>
            <a:pPr fontAlgn="base">
              <a:lnSpc>
                <a:spcPct val="90000"/>
              </a:lnSpc>
              <a:spcBef>
                <a:spcPct val="0"/>
              </a:spcBef>
              <a:spcAft>
                <a:spcPct val="0"/>
              </a:spcAft>
            </a:pPr>
            <a:r>
              <a:rPr lang="en-US" sz="2800" b="1" dirty="0" smtClean="0">
                <a:solidFill>
                  <a:schemeClr val="bg1"/>
                </a:solidFill>
                <a:latin typeface="Calibri Light" pitchFamily="34" charset="0"/>
              </a:rPr>
              <a:t>T3.1 - </a:t>
            </a:r>
            <a:r>
              <a:rPr lang="en-US" sz="2800" b="1" dirty="0" smtClean="0">
                <a:solidFill>
                  <a:prstClr val="white"/>
                </a:solidFill>
                <a:latin typeface="Calibri Light" pitchFamily="34" charset="0"/>
                <a:cs typeface="Arial" charset="0"/>
              </a:rPr>
              <a:t>Object </a:t>
            </a:r>
            <a:r>
              <a:rPr lang="en-US" sz="2800" b="1" dirty="0">
                <a:solidFill>
                  <a:prstClr val="white"/>
                </a:solidFill>
                <a:latin typeface="Calibri Light" pitchFamily="34" charset="0"/>
                <a:cs typeface="Arial" charset="0"/>
              </a:rPr>
              <a:t>Detection</a:t>
            </a:r>
            <a:r>
              <a:rPr lang="en-US" sz="2800" b="1" baseline="30000" dirty="0">
                <a:solidFill>
                  <a:prstClr val="white"/>
                </a:solidFill>
                <a:latin typeface="Calibri Light" pitchFamily="34" charset="0"/>
                <a:cs typeface="Arial" charset="0"/>
              </a:rPr>
              <a:t>1</a:t>
            </a:r>
          </a:p>
        </p:txBody>
      </p:sp>
      <p:sp>
        <p:nvSpPr>
          <p:cNvPr id="21512" name="Text Box 10"/>
          <p:cNvSpPr txBox="1">
            <a:spLocks noChangeArrowheads="1"/>
          </p:cNvSpPr>
          <p:nvPr/>
        </p:nvSpPr>
        <p:spPr bwMode="auto">
          <a:xfrm>
            <a:off x="6987280" y="6323111"/>
            <a:ext cx="3528530" cy="307777"/>
          </a:xfrm>
          <a:prstGeom prst="rect">
            <a:avLst/>
          </a:prstGeom>
          <a:noFill/>
          <a:ln w="9525">
            <a:noFill/>
            <a:miter lim="800000"/>
            <a:headEnd/>
            <a:tailEnd/>
          </a:ln>
        </p:spPr>
        <p:txBody>
          <a:bodyPr wrap="none">
            <a:spAutoFit/>
          </a:bodyPr>
          <a:lstStyle/>
          <a:p>
            <a:pPr fontAlgn="base">
              <a:spcBef>
                <a:spcPct val="0"/>
              </a:spcBef>
              <a:spcAft>
                <a:spcPct val="0"/>
              </a:spcAft>
            </a:pPr>
            <a:r>
              <a:rPr lang="en-US" sz="1400" i="1" dirty="0">
                <a:solidFill>
                  <a:srgbClr val="5B9BD5"/>
                </a:solidFill>
                <a:latin typeface="Arial" charset="0"/>
                <a:cs typeface="Arial" charset="0"/>
              </a:rPr>
              <a:t>1. Novel method </a:t>
            </a:r>
            <a:r>
              <a:rPr lang="en-US" sz="1400" i="1" dirty="0" smtClean="0">
                <a:solidFill>
                  <a:srgbClr val="5B9BD5"/>
                </a:solidFill>
                <a:latin typeface="Arial" charset="0"/>
                <a:cs typeface="Arial" charset="0"/>
              </a:rPr>
              <a:t>presented at </a:t>
            </a:r>
            <a:r>
              <a:rPr lang="en-US" sz="1400" i="1" dirty="0">
                <a:solidFill>
                  <a:srgbClr val="5B9BD5"/>
                </a:solidFill>
                <a:latin typeface="Arial" charset="0"/>
                <a:cs typeface="Arial" charset="0"/>
              </a:rPr>
              <a:t>CVPR 2016</a:t>
            </a:r>
            <a:endParaRPr lang="el-GR" sz="1400" i="1" dirty="0">
              <a:solidFill>
                <a:srgbClr val="5B9BD5"/>
              </a:solidFill>
              <a:latin typeface="Arial" charset="0"/>
              <a:cs typeface="Arial" charset="0"/>
            </a:endParaRPr>
          </a:p>
        </p:txBody>
      </p:sp>
    </p:spTree>
    <p:extLst>
      <p:ext uri="{BB962C8B-B14F-4D97-AF65-F5344CB8AC3E}">
        <p14:creationId xmlns:p14="http://schemas.microsoft.com/office/powerpoint/2010/main" val="10020772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3733" name="Content Placeholder 13"/>
          <p:cNvSpPr>
            <a:spLocks noGrp="1"/>
          </p:cNvSpPr>
          <p:nvPr>
            <p:ph idx="4294967295"/>
          </p:nvPr>
        </p:nvSpPr>
        <p:spPr>
          <a:xfrm>
            <a:off x="750276" y="1140925"/>
            <a:ext cx="9771732" cy="992187"/>
          </a:xfrm>
        </p:spPr>
        <p:txBody>
          <a:bodyPr/>
          <a:lstStyle/>
          <a:p>
            <a:pPr marL="0" eaLnBrk="1" hangingPunct="1">
              <a:buFont typeface="Arial" charset="0"/>
              <a:buNone/>
            </a:pPr>
            <a:r>
              <a:rPr lang="en-US" sz="1800" b="1" dirty="0" smtClean="0">
                <a:solidFill>
                  <a:schemeClr val="accent5"/>
                </a:solidFill>
                <a:latin typeface="Arial" panose="020B0604020202020204" pitchFamily="34" charset="0"/>
                <a:cs typeface="Arial" panose="020B0604020202020204" pitchFamily="34" charset="0"/>
              </a:rPr>
              <a:t>Proposed Detection Algorithm using Depth, tested on images from Intel </a:t>
            </a:r>
            <a:r>
              <a:rPr lang="en-US" sz="1800" b="1" dirty="0" err="1" smtClean="0">
                <a:solidFill>
                  <a:schemeClr val="accent5"/>
                </a:solidFill>
                <a:latin typeface="Arial" panose="020B0604020202020204" pitchFamily="34" charset="0"/>
                <a:cs typeface="Arial" panose="020B0604020202020204" pitchFamily="34" charset="0"/>
              </a:rPr>
              <a:t>Realsense</a:t>
            </a:r>
            <a:r>
              <a:rPr lang="en-US" sz="1800" b="1" dirty="0" smtClean="0">
                <a:solidFill>
                  <a:schemeClr val="accent5"/>
                </a:solidFill>
                <a:latin typeface="Arial" panose="020B0604020202020204" pitchFamily="34" charset="0"/>
                <a:cs typeface="Arial" panose="020B0604020202020204" pitchFamily="34" charset="0"/>
              </a:rPr>
              <a:t> F200</a:t>
            </a:r>
          </a:p>
        </p:txBody>
      </p:sp>
      <p:sp>
        <p:nvSpPr>
          <p:cNvPr id="73738" name="Title 1"/>
          <p:cNvSpPr>
            <a:spLocks/>
          </p:cNvSpPr>
          <p:nvPr/>
        </p:nvSpPr>
        <p:spPr bwMode="auto">
          <a:xfrm>
            <a:off x="838200" y="365125"/>
            <a:ext cx="8869363" cy="576263"/>
          </a:xfrm>
          <a:prstGeom prst="rect">
            <a:avLst/>
          </a:prstGeom>
          <a:noFill/>
          <a:ln w="9525">
            <a:noFill/>
            <a:miter lim="800000"/>
            <a:headEnd/>
            <a:tailEnd/>
          </a:ln>
        </p:spPr>
        <p:txBody>
          <a:bodyPr anchor="ctr"/>
          <a:lstStyle/>
          <a:p>
            <a:pPr fontAlgn="base">
              <a:lnSpc>
                <a:spcPct val="90000"/>
              </a:lnSpc>
              <a:spcBef>
                <a:spcPct val="0"/>
              </a:spcBef>
              <a:spcAft>
                <a:spcPct val="0"/>
              </a:spcAft>
            </a:pPr>
            <a:r>
              <a:rPr lang="en-US" sz="2800" b="1" dirty="0" smtClean="0">
                <a:solidFill>
                  <a:schemeClr val="bg1"/>
                </a:solidFill>
                <a:latin typeface="Calibri Light" pitchFamily="34" charset="0"/>
              </a:rPr>
              <a:t>T3.1 </a:t>
            </a:r>
            <a:r>
              <a:rPr lang="en-US" sz="2800" b="1" dirty="0" smtClean="0">
                <a:solidFill>
                  <a:prstClr val="white"/>
                </a:solidFill>
                <a:latin typeface="Calibri Light" pitchFamily="34" charset="0"/>
                <a:cs typeface="Arial" charset="0"/>
              </a:rPr>
              <a:t>- Object </a:t>
            </a:r>
            <a:r>
              <a:rPr lang="en-US" sz="2800" b="1" dirty="0">
                <a:solidFill>
                  <a:prstClr val="white"/>
                </a:solidFill>
                <a:latin typeface="Calibri Light" pitchFamily="34" charset="0"/>
                <a:cs typeface="Arial" charset="0"/>
              </a:rPr>
              <a:t>Detection</a:t>
            </a:r>
          </a:p>
        </p:txBody>
      </p:sp>
      <p:graphicFrame>
        <p:nvGraphicFramePr>
          <p:cNvPr id="9" name="Object 43"/>
          <p:cNvGraphicFramePr>
            <a:graphicFrameLocks/>
          </p:cNvGraphicFramePr>
          <p:nvPr>
            <p:extLst/>
          </p:nvPr>
        </p:nvGraphicFramePr>
        <p:xfrm>
          <a:off x="7251455" y="1841500"/>
          <a:ext cx="3529013" cy="3557588"/>
        </p:xfrm>
        <a:graphic>
          <a:graphicData uri="http://schemas.openxmlformats.org/presentationml/2006/ole">
            <mc:AlternateContent xmlns:mc="http://schemas.openxmlformats.org/markup-compatibility/2006">
              <mc:Choice xmlns:v="urn:schemas-microsoft-com:vml" Requires="v">
                <p:oleObj spid="_x0000_s2077" name="Worksheet" r:id="rId5" imgW="3533879" imgH="3562380" progId="Excel.Sheet.8">
                  <p:embed/>
                </p:oleObj>
              </mc:Choice>
              <mc:Fallback>
                <p:oleObj name="Worksheet" r:id="rId5" imgW="3533879" imgH="3562380" progId="Excel.Sheet.8">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51455" y="1841500"/>
                        <a:ext cx="3529013" cy="35575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0" name="Picture 3" descr="D:\Dropbox\NOW\snapshot04.png"/>
          <p:cNvPicPr>
            <a:picLocks noChangeAspect="1" noChangeArrowheads="1"/>
          </p:cNvPicPr>
          <p:nvPr/>
        </p:nvPicPr>
        <p:blipFill>
          <a:blip r:embed="rId7" cstate="print"/>
          <a:srcRect l="27870" t="15540" r="31165"/>
          <a:stretch>
            <a:fillRect/>
          </a:stretch>
        </p:blipFill>
        <p:spPr bwMode="auto">
          <a:xfrm>
            <a:off x="8542367" y="5389563"/>
            <a:ext cx="587345" cy="639762"/>
          </a:xfrm>
          <a:prstGeom prst="rect">
            <a:avLst/>
          </a:prstGeom>
          <a:noFill/>
          <a:ln w="9525">
            <a:noFill/>
            <a:miter lim="800000"/>
            <a:headEnd/>
            <a:tailEnd/>
          </a:ln>
        </p:spPr>
      </p:pic>
      <p:pic>
        <p:nvPicPr>
          <p:cNvPr id="11" name="Picture 4" descr="D:\Dropbox\NOW\snapshot01.png"/>
          <p:cNvPicPr>
            <a:picLocks noChangeAspect="1" noChangeArrowheads="1"/>
          </p:cNvPicPr>
          <p:nvPr/>
        </p:nvPicPr>
        <p:blipFill>
          <a:blip r:embed="rId8" cstate="print">
            <a:lum bright="20000"/>
          </a:blip>
          <a:srcRect l="27592" t="19756" r="26933" b="5994"/>
          <a:stretch>
            <a:fillRect/>
          </a:stretch>
        </p:blipFill>
        <p:spPr bwMode="auto">
          <a:xfrm>
            <a:off x="9712649" y="5389563"/>
            <a:ext cx="727298" cy="630238"/>
          </a:xfrm>
          <a:prstGeom prst="rect">
            <a:avLst/>
          </a:prstGeom>
          <a:noFill/>
          <a:ln w="9525">
            <a:noFill/>
            <a:miter lim="800000"/>
            <a:headEnd/>
            <a:tailEnd/>
          </a:ln>
        </p:spPr>
      </p:pic>
      <p:pic>
        <p:nvPicPr>
          <p:cNvPr id="12" name="Picture 7" descr="D:\Dropbox\SARAFun\psb meeting 2\rgb_res35.png"/>
          <p:cNvPicPr>
            <a:picLocks noChangeAspect="1" noChangeArrowheads="1"/>
          </p:cNvPicPr>
          <p:nvPr/>
        </p:nvPicPr>
        <p:blipFill>
          <a:blip r:embed="rId9" cstate="print"/>
          <a:srcRect t="11403" r="4482" b="9760"/>
          <a:stretch>
            <a:fillRect/>
          </a:stretch>
        </p:blipFill>
        <p:spPr bwMode="auto">
          <a:xfrm>
            <a:off x="1184031" y="3998028"/>
            <a:ext cx="2664944" cy="1650850"/>
          </a:xfrm>
          <a:prstGeom prst="rect">
            <a:avLst/>
          </a:prstGeom>
          <a:noFill/>
          <a:ln w="9525">
            <a:noFill/>
            <a:miter lim="800000"/>
            <a:headEnd/>
            <a:tailEnd/>
          </a:ln>
        </p:spPr>
      </p:pic>
      <p:pic>
        <p:nvPicPr>
          <p:cNvPr id="13" name="Picture 9" descr="D:\Dropbox\SARAFun\psb meeting 2\rgb_res90.png"/>
          <p:cNvPicPr>
            <a:picLocks noChangeAspect="1" noChangeArrowheads="1"/>
          </p:cNvPicPr>
          <p:nvPr/>
        </p:nvPicPr>
        <p:blipFill>
          <a:blip r:embed="rId10" cstate="print"/>
          <a:srcRect t="11638" r="3769" b="10455"/>
          <a:stretch>
            <a:fillRect/>
          </a:stretch>
        </p:blipFill>
        <p:spPr bwMode="auto">
          <a:xfrm>
            <a:off x="4351552" y="3993543"/>
            <a:ext cx="2689560" cy="1633426"/>
          </a:xfrm>
          <a:prstGeom prst="rect">
            <a:avLst/>
          </a:prstGeom>
          <a:noFill/>
          <a:ln w="9525">
            <a:noFill/>
            <a:miter lim="800000"/>
            <a:headEnd/>
            <a:tailEnd/>
          </a:ln>
        </p:spPr>
      </p:pic>
      <p:pic>
        <p:nvPicPr>
          <p:cNvPr id="14" name="Picture 4"/>
          <p:cNvPicPr>
            <a:picLocks noChangeAspect="1"/>
          </p:cNvPicPr>
          <p:nvPr/>
        </p:nvPicPr>
        <p:blipFill>
          <a:blip r:embed="rId11" cstate="print"/>
          <a:srcRect/>
          <a:stretch>
            <a:fillRect/>
          </a:stretch>
        </p:blipFill>
        <p:spPr bwMode="auto">
          <a:xfrm>
            <a:off x="4351552" y="1891447"/>
            <a:ext cx="2689560" cy="2016289"/>
          </a:xfrm>
          <a:prstGeom prst="rect">
            <a:avLst/>
          </a:prstGeom>
          <a:noFill/>
          <a:ln w="9525">
            <a:noFill/>
            <a:miter lim="800000"/>
            <a:headEnd/>
            <a:tailEnd/>
          </a:ln>
        </p:spPr>
      </p:pic>
      <p:pic>
        <p:nvPicPr>
          <p:cNvPr id="15" name="Picture 5"/>
          <p:cNvPicPr>
            <a:picLocks noChangeAspect="1"/>
          </p:cNvPicPr>
          <p:nvPr/>
        </p:nvPicPr>
        <p:blipFill>
          <a:blip r:embed="rId12" cstate="print"/>
          <a:srcRect/>
          <a:stretch>
            <a:fillRect/>
          </a:stretch>
        </p:blipFill>
        <p:spPr bwMode="auto">
          <a:xfrm>
            <a:off x="1163060" y="1891447"/>
            <a:ext cx="2689560" cy="2016289"/>
          </a:xfrm>
          <a:prstGeom prst="rect">
            <a:avLst/>
          </a:prstGeom>
          <a:noFill/>
          <a:ln w="9525">
            <a:noFill/>
            <a:miter lim="800000"/>
            <a:headEnd/>
            <a:tailEnd/>
          </a:ln>
        </p:spPr>
      </p:pic>
      <p:sp>
        <p:nvSpPr>
          <p:cNvPr id="16" name="TextBox 18"/>
          <p:cNvSpPr txBox="1">
            <a:spLocks noChangeArrowheads="1"/>
          </p:cNvSpPr>
          <p:nvPr/>
        </p:nvSpPr>
        <p:spPr bwMode="auto">
          <a:xfrm>
            <a:off x="8149370" y="5942625"/>
            <a:ext cx="1487908" cy="307777"/>
          </a:xfrm>
          <a:prstGeom prst="rect">
            <a:avLst/>
          </a:prstGeom>
          <a:noFill/>
          <a:ln w="9525">
            <a:noFill/>
            <a:miter lim="800000"/>
            <a:headEnd/>
            <a:tailEnd/>
          </a:ln>
        </p:spPr>
        <p:txBody>
          <a:bodyPr wrap="none">
            <a:spAutoFit/>
          </a:bodyPr>
          <a:lstStyle/>
          <a:p>
            <a:pPr fontAlgn="base">
              <a:spcBef>
                <a:spcPct val="0"/>
              </a:spcBef>
              <a:spcAft>
                <a:spcPct val="0"/>
              </a:spcAft>
            </a:pPr>
            <a:r>
              <a:rPr lang="el-GR" sz="1400" b="1" dirty="0">
                <a:solidFill>
                  <a:srgbClr val="4472C4"/>
                </a:solidFill>
                <a:latin typeface="Arial" charset="0"/>
                <a:cs typeface="Arial" charset="0"/>
              </a:rPr>
              <a:t>3</a:t>
            </a:r>
            <a:r>
              <a:rPr lang="en-US" sz="1400" b="1" dirty="0">
                <a:solidFill>
                  <a:srgbClr val="4472C4"/>
                </a:solidFill>
                <a:latin typeface="Arial" charset="0"/>
                <a:cs typeface="Arial" charset="0"/>
              </a:rPr>
              <a:t> x </a:t>
            </a:r>
            <a:r>
              <a:rPr lang="el-GR" sz="1400" b="1" dirty="0">
                <a:solidFill>
                  <a:srgbClr val="4472C4"/>
                </a:solidFill>
                <a:latin typeface="Arial" charset="0"/>
                <a:cs typeface="Arial" charset="0"/>
              </a:rPr>
              <a:t>2.5</a:t>
            </a:r>
            <a:r>
              <a:rPr lang="en-US" sz="1400" b="1" dirty="0">
                <a:solidFill>
                  <a:srgbClr val="4472C4"/>
                </a:solidFill>
                <a:latin typeface="Arial" charset="0"/>
                <a:cs typeface="Arial" charset="0"/>
              </a:rPr>
              <a:t> x </a:t>
            </a:r>
            <a:r>
              <a:rPr lang="el-GR" sz="1400" b="1" dirty="0">
                <a:solidFill>
                  <a:srgbClr val="4472C4"/>
                </a:solidFill>
                <a:latin typeface="Arial" charset="0"/>
                <a:cs typeface="Arial" charset="0"/>
              </a:rPr>
              <a:t>0.3 </a:t>
            </a:r>
            <a:r>
              <a:rPr lang="en-US" sz="1400" b="1" dirty="0" smtClean="0">
                <a:solidFill>
                  <a:srgbClr val="4472C4"/>
                </a:solidFill>
                <a:latin typeface="Arial" charset="0"/>
                <a:cs typeface="Arial" charset="0"/>
              </a:rPr>
              <a:t>cm</a:t>
            </a:r>
            <a:endParaRPr lang="en-US" sz="1400" b="1" dirty="0">
              <a:solidFill>
                <a:srgbClr val="4472C4"/>
              </a:solidFill>
              <a:latin typeface="Arial" charset="0"/>
              <a:cs typeface="Arial" charset="0"/>
            </a:endParaRPr>
          </a:p>
        </p:txBody>
      </p:sp>
      <p:sp>
        <p:nvSpPr>
          <p:cNvPr id="17" name="TextBox 18"/>
          <p:cNvSpPr txBox="1">
            <a:spLocks noChangeArrowheads="1"/>
          </p:cNvSpPr>
          <p:nvPr/>
        </p:nvSpPr>
        <p:spPr bwMode="auto">
          <a:xfrm>
            <a:off x="9661281" y="5940427"/>
            <a:ext cx="1189749" cy="307777"/>
          </a:xfrm>
          <a:prstGeom prst="rect">
            <a:avLst/>
          </a:prstGeom>
          <a:noFill/>
          <a:ln w="9525">
            <a:noFill/>
            <a:miter lim="800000"/>
            <a:headEnd/>
            <a:tailEnd/>
          </a:ln>
        </p:spPr>
        <p:txBody>
          <a:bodyPr wrap="none">
            <a:spAutoFit/>
          </a:bodyPr>
          <a:lstStyle/>
          <a:p>
            <a:pPr fontAlgn="base">
              <a:spcBef>
                <a:spcPct val="0"/>
              </a:spcBef>
              <a:spcAft>
                <a:spcPct val="0"/>
              </a:spcAft>
            </a:pPr>
            <a:r>
              <a:rPr lang="el-GR" sz="1400" b="1" dirty="0">
                <a:solidFill>
                  <a:srgbClr val="4472C4"/>
                </a:solidFill>
                <a:latin typeface="Arial" charset="0"/>
                <a:cs typeface="Arial" charset="0"/>
              </a:rPr>
              <a:t>5</a:t>
            </a:r>
            <a:r>
              <a:rPr lang="en-US" sz="1400" b="1" dirty="0">
                <a:solidFill>
                  <a:srgbClr val="4472C4"/>
                </a:solidFill>
                <a:latin typeface="Arial" charset="0"/>
                <a:cs typeface="Arial" charset="0"/>
              </a:rPr>
              <a:t> x </a:t>
            </a:r>
            <a:r>
              <a:rPr lang="el-GR" sz="1400" b="1" dirty="0">
                <a:solidFill>
                  <a:srgbClr val="4472C4"/>
                </a:solidFill>
                <a:latin typeface="Arial" charset="0"/>
                <a:cs typeface="Arial" charset="0"/>
              </a:rPr>
              <a:t>4</a:t>
            </a:r>
            <a:r>
              <a:rPr lang="en-US" sz="1400" b="1" dirty="0">
                <a:solidFill>
                  <a:srgbClr val="4472C4"/>
                </a:solidFill>
                <a:latin typeface="Arial" charset="0"/>
                <a:cs typeface="Arial" charset="0"/>
              </a:rPr>
              <a:t> x </a:t>
            </a:r>
            <a:r>
              <a:rPr lang="el-GR" sz="1400" b="1" dirty="0">
                <a:solidFill>
                  <a:srgbClr val="4472C4"/>
                </a:solidFill>
                <a:latin typeface="Arial" charset="0"/>
                <a:cs typeface="Arial" charset="0"/>
              </a:rPr>
              <a:t>1 </a:t>
            </a:r>
            <a:r>
              <a:rPr lang="en-US" sz="1400" b="1" dirty="0" smtClean="0">
                <a:solidFill>
                  <a:srgbClr val="4472C4"/>
                </a:solidFill>
                <a:latin typeface="Arial" charset="0"/>
                <a:cs typeface="Arial" charset="0"/>
              </a:rPr>
              <a:t>cm</a:t>
            </a:r>
            <a:endParaRPr lang="en-US" sz="1400" b="1" dirty="0">
              <a:solidFill>
                <a:srgbClr val="4472C4"/>
              </a:solidFill>
              <a:latin typeface="Arial" charset="0"/>
              <a:cs typeface="Arial" charset="0"/>
            </a:endParaRPr>
          </a:p>
        </p:txBody>
      </p:sp>
      <p:sp>
        <p:nvSpPr>
          <p:cNvPr id="2" name="Rectangle 1"/>
          <p:cNvSpPr/>
          <p:nvPr/>
        </p:nvSpPr>
        <p:spPr>
          <a:xfrm>
            <a:off x="1047878" y="5739170"/>
            <a:ext cx="6620210" cy="338554"/>
          </a:xfrm>
          <a:prstGeom prst="rect">
            <a:avLst/>
          </a:prstGeom>
        </p:spPr>
        <p:txBody>
          <a:bodyPr wrap="none">
            <a:spAutoFit/>
          </a:bodyPr>
          <a:lstStyle/>
          <a:p>
            <a:pPr fontAlgn="base">
              <a:spcBef>
                <a:spcPct val="0"/>
              </a:spcBef>
              <a:spcAft>
                <a:spcPct val="0"/>
              </a:spcAft>
            </a:pPr>
            <a:r>
              <a:rPr lang="en-US" sz="1600" b="1" dirty="0" smtClean="0">
                <a:solidFill>
                  <a:srgbClr val="4472C4"/>
                </a:solidFill>
                <a:latin typeface="Arial" charset="0"/>
                <a:cs typeface="Arial" charset="0"/>
              </a:rPr>
              <a:t>Detection </a:t>
            </a:r>
            <a:r>
              <a:rPr lang="en-US" sz="1600" b="1" dirty="0">
                <a:solidFill>
                  <a:srgbClr val="4472C4"/>
                </a:solidFill>
                <a:latin typeface="Arial" charset="0"/>
                <a:cs typeface="Arial" charset="0"/>
              </a:rPr>
              <a:t>Time: </a:t>
            </a:r>
            <a:r>
              <a:rPr lang="en-US" sz="1600" dirty="0" smtClean="0">
                <a:solidFill>
                  <a:prstClr val="black"/>
                </a:solidFill>
                <a:latin typeface="Arial" charset="0"/>
                <a:cs typeface="Arial" charset="0"/>
              </a:rPr>
              <a:t>depending on the scene complexity ~ 5 sec per object</a:t>
            </a:r>
            <a:endParaRPr lang="en-US" sz="1600" dirty="0">
              <a:solidFill>
                <a:prstClr val="black"/>
              </a:solidFill>
              <a:latin typeface="Arial" charset="0"/>
              <a:cs typeface="Arial" charset="0"/>
            </a:endParaRPr>
          </a:p>
        </p:txBody>
      </p:sp>
    </p:spTree>
    <p:extLst>
      <p:ext uri="{BB962C8B-B14F-4D97-AF65-F5344CB8AC3E}">
        <p14:creationId xmlns:p14="http://schemas.microsoft.com/office/powerpoint/2010/main" val="17185269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ontent Placeholder 2"/>
          <p:cNvSpPr txBox="1">
            <a:spLocks/>
          </p:cNvSpPr>
          <p:nvPr/>
        </p:nvSpPr>
        <p:spPr bwMode="auto">
          <a:xfrm>
            <a:off x="750276" y="1682259"/>
            <a:ext cx="4794739" cy="4530969"/>
          </a:xfrm>
          <a:prstGeom prst="rect">
            <a:avLst/>
          </a:prstGeom>
          <a:noFill/>
          <a:ln>
            <a:noFill/>
          </a:ln>
          <a:effectLst/>
          <a:extLst/>
        </p:spPr>
        <p:txBody>
          <a:bodyPr/>
          <a:lstStyle>
            <a:lvl1pPr marL="342900" indent="-342900" algn="l" rtl="0" eaLnBrk="1" fontAlgn="base" hangingPunct="1">
              <a:spcBef>
                <a:spcPct val="20000"/>
              </a:spcBef>
              <a:spcAft>
                <a:spcPct val="0"/>
              </a:spcAft>
              <a:buSzPct val="85000"/>
              <a:buFont typeface="Wingdings" pitchFamily="2" charset="2"/>
              <a:buChar char="q"/>
              <a:defRPr sz="2400">
                <a:solidFill>
                  <a:srgbClr val="336699"/>
                </a:solidFill>
                <a:effectLst>
                  <a:outerShdw blurRad="38100" dist="38100" dir="2700000" algn="tl">
                    <a:srgbClr val="C0C0C0"/>
                  </a:outerShdw>
                </a:effectLst>
                <a:latin typeface="+mn-lt"/>
                <a:ea typeface="+mn-ea"/>
                <a:cs typeface="+mn-cs"/>
              </a:defRPr>
            </a:lvl1pPr>
            <a:lvl2pPr marL="742950" indent="-285750" algn="l" rtl="0" eaLnBrk="1" fontAlgn="base" hangingPunct="1">
              <a:spcBef>
                <a:spcPct val="20000"/>
              </a:spcBef>
              <a:spcAft>
                <a:spcPct val="0"/>
              </a:spcAft>
              <a:buSzPct val="85000"/>
              <a:buFont typeface="Wingdings" pitchFamily="2" charset="2"/>
              <a:buChar char="q"/>
              <a:defRPr sz="2000">
                <a:solidFill>
                  <a:schemeClr val="tx1"/>
                </a:solidFill>
                <a:effectLst>
                  <a:outerShdw blurRad="38100" dist="38100" dir="2700000" algn="tl">
                    <a:srgbClr val="C0C0C0"/>
                  </a:outerShdw>
                </a:effectLst>
                <a:latin typeface="+mn-lt"/>
              </a:defRPr>
            </a:lvl2pPr>
            <a:lvl3pPr marL="1143000" indent="-228600" algn="l" rtl="0" eaLnBrk="1" fontAlgn="base" hangingPunct="1">
              <a:spcBef>
                <a:spcPct val="20000"/>
              </a:spcBef>
              <a:spcAft>
                <a:spcPct val="0"/>
              </a:spcAft>
              <a:buSzPct val="85000"/>
              <a:buFont typeface="Wingdings" pitchFamily="2" charset="2"/>
              <a:buChar char="q"/>
              <a:defRPr sz="2400">
                <a:solidFill>
                  <a:schemeClr val="bg2"/>
                </a:solidFill>
                <a:effectLst>
                  <a:outerShdw blurRad="38100" dist="38100" dir="2700000" algn="tl">
                    <a:srgbClr val="C0C0C0"/>
                  </a:outerShdw>
                </a:effectLst>
                <a:latin typeface="+mn-lt"/>
              </a:defRPr>
            </a:lvl3pPr>
            <a:lvl4pPr marL="1600200" indent="-228600" algn="l" rtl="0" eaLnBrk="1" fontAlgn="base" hangingPunct="1">
              <a:spcBef>
                <a:spcPct val="20000"/>
              </a:spcBef>
              <a:spcAft>
                <a:spcPct val="0"/>
              </a:spcAft>
              <a:buSzPct val="85000"/>
              <a:buFont typeface="Wingdings" pitchFamily="2" charset="2"/>
              <a:buChar char="q"/>
              <a:defRPr sz="1600" i="1">
                <a:solidFill>
                  <a:schemeClr val="tx1"/>
                </a:solidFill>
                <a:effectLst>
                  <a:outerShdw blurRad="38100" dist="38100" dir="2700000" algn="tl">
                    <a:srgbClr val="C0C0C0"/>
                  </a:outerShdw>
                </a:effectLst>
                <a:latin typeface="+mn-lt"/>
              </a:defRPr>
            </a:lvl4pPr>
            <a:lvl5pPr marL="2057400" indent="-228600" algn="l" rtl="0" eaLnBrk="1" fontAlgn="base" hangingPunct="1">
              <a:spcBef>
                <a:spcPct val="20000"/>
              </a:spcBef>
              <a:spcAft>
                <a:spcPct val="0"/>
              </a:spcAft>
              <a:buSzPct val="85000"/>
              <a:buFont typeface="Wingdings" pitchFamily="2" charset="2"/>
              <a:buChar char="q"/>
              <a:defRPr sz="1600">
                <a:solidFill>
                  <a:schemeClr val="bg2"/>
                </a:solidFill>
                <a:effectLst>
                  <a:outerShdw blurRad="38100" dist="38100" dir="2700000" algn="tl">
                    <a:srgbClr val="C0C0C0"/>
                  </a:outerShdw>
                </a:effectLst>
                <a:latin typeface="+mn-lt"/>
              </a:defRPr>
            </a:lvl5pPr>
            <a:lvl6pPr marL="2514600" indent="-228600" algn="l" rtl="0" eaLnBrk="1" fontAlgn="base" hangingPunct="1">
              <a:spcBef>
                <a:spcPct val="20000"/>
              </a:spcBef>
              <a:spcAft>
                <a:spcPct val="0"/>
              </a:spcAft>
              <a:buSzPct val="85000"/>
              <a:buFont typeface="Wingdings" pitchFamily="2" charset="2"/>
              <a:buChar char="q"/>
              <a:defRPr sz="1600">
                <a:solidFill>
                  <a:schemeClr val="bg2"/>
                </a:solidFill>
                <a:effectLst>
                  <a:outerShdw blurRad="38100" dist="38100" dir="2700000" algn="tl">
                    <a:srgbClr val="C0C0C0"/>
                  </a:outerShdw>
                </a:effectLst>
                <a:latin typeface="+mn-lt"/>
              </a:defRPr>
            </a:lvl6pPr>
            <a:lvl7pPr marL="2971800" indent="-228600" algn="l" rtl="0" eaLnBrk="1" fontAlgn="base" hangingPunct="1">
              <a:spcBef>
                <a:spcPct val="20000"/>
              </a:spcBef>
              <a:spcAft>
                <a:spcPct val="0"/>
              </a:spcAft>
              <a:buSzPct val="85000"/>
              <a:buFont typeface="Wingdings" pitchFamily="2" charset="2"/>
              <a:buChar char="q"/>
              <a:defRPr sz="1600">
                <a:solidFill>
                  <a:schemeClr val="bg2"/>
                </a:solidFill>
                <a:effectLst>
                  <a:outerShdw blurRad="38100" dist="38100" dir="2700000" algn="tl">
                    <a:srgbClr val="C0C0C0"/>
                  </a:outerShdw>
                </a:effectLst>
                <a:latin typeface="+mn-lt"/>
              </a:defRPr>
            </a:lvl7pPr>
            <a:lvl8pPr marL="3429000" indent="-228600" algn="l" rtl="0" eaLnBrk="1" fontAlgn="base" hangingPunct="1">
              <a:spcBef>
                <a:spcPct val="20000"/>
              </a:spcBef>
              <a:spcAft>
                <a:spcPct val="0"/>
              </a:spcAft>
              <a:buSzPct val="85000"/>
              <a:buFont typeface="Wingdings" pitchFamily="2" charset="2"/>
              <a:buChar char="q"/>
              <a:defRPr sz="1600">
                <a:solidFill>
                  <a:schemeClr val="bg2"/>
                </a:solidFill>
                <a:effectLst>
                  <a:outerShdw blurRad="38100" dist="38100" dir="2700000" algn="tl">
                    <a:srgbClr val="C0C0C0"/>
                  </a:outerShdw>
                </a:effectLst>
                <a:latin typeface="+mn-lt"/>
              </a:defRPr>
            </a:lvl8pPr>
            <a:lvl9pPr marL="3886200" indent="-228600" algn="l" rtl="0" eaLnBrk="1" fontAlgn="base" hangingPunct="1">
              <a:spcBef>
                <a:spcPct val="20000"/>
              </a:spcBef>
              <a:spcAft>
                <a:spcPct val="0"/>
              </a:spcAft>
              <a:buSzPct val="85000"/>
              <a:buFont typeface="Wingdings" pitchFamily="2" charset="2"/>
              <a:buChar char="q"/>
              <a:defRPr sz="1600">
                <a:solidFill>
                  <a:schemeClr val="bg2"/>
                </a:solidFill>
                <a:effectLst>
                  <a:outerShdw blurRad="38100" dist="38100" dir="2700000" algn="tl">
                    <a:srgbClr val="C0C0C0"/>
                  </a:outerShdw>
                </a:effectLst>
                <a:latin typeface="+mn-lt"/>
              </a:defRPr>
            </a:lvl9pPr>
          </a:lstStyle>
          <a:p>
            <a:pPr marL="0" indent="0">
              <a:lnSpc>
                <a:spcPct val="70000"/>
              </a:lnSpc>
              <a:buFont typeface="Wingdings" pitchFamily="2" charset="2"/>
              <a:buNone/>
              <a:defRPr/>
            </a:pPr>
            <a:endParaRPr lang="en-US" sz="1800" b="1" kern="0" baseline="30000" dirty="0">
              <a:solidFill>
                <a:srgbClr val="4472C4"/>
              </a:solidFill>
            </a:endParaRPr>
          </a:p>
          <a:p>
            <a:pPr marL="0" indent="0">
              <a:lnSpc>
                <a:spcPct val="70000"/>
              </a:lnSpc>
              <a:buFont typeface="Wingdings" pitchFamily="2" charset="2"/>
              <a:buNone/>
              <a:defRPr/>
            </a:pPr>
            <a:r>
              <a:rPr lang="en-US" sz="1800" kern="0" dirty="0">
                <a:effectLst/>
              </a:rPr>
              <a:t>Using the output from tracking </a:t>
            </a:r>
            <a:r>
              <a:rPr lang="en-US" sz="1800" kern="0" dirty="0" smtClean="0">
                <a:effectLst/>
              </a:rPr>
              <a:t>module segmentation of hand and objects is performed</a:t>
            </a:r>
            <a:endParaRPr lang="en-US" sz="1800" kern="0" dirty="0">
              <a:effectLst/>
            </a:endParaRPr>
          </a:p>
          <a:p>
            <a:pPr marL="0" indent="0">
              <a:buFont typeface="Wingdings" pitchFamily="2" charset="2"/>
              <a:buNone/>
              <a:defRPr/>
            </a:pPr>
            <a:endParaRPr lang="en-US" sz="1000" kern="0" dirty="0" smtClean="0">
              <a:effectLst/>
            </a:endParaRPr>
          </a:p>
          <a:p>
            <a:pPr marL="0" indent="0">
              <a:buFont typeface="Wingdings" pitchFamily="2" charset="2"/>
              <a:buNone/>
              <a:defRPr/>
            </a:pPr>
            <a:r>
              <a:rPr lang="en-US" sz="1800" kern="0" dirty="0" smtClean="0">
                <a:effectLst/>
              </a:rPr>
              <a:t>Scanning </a:t>
            </a:r>
            <a:r>
              <a:rPr lang="en-US" sz="1800" kern="0" dirty="0">
                <a:effectLst/>
              </a:rPr>
              <a:t>of each labeled input image horizontally and vertically, to count the relations between </a:t>
            </a:r>
            <a:r>
              <a:rPr lang="en-US" sz="1800" kern="0" dirty="0" smtClean="0">
                <a:effectLst/>
              </a:rPr>
              <a:t>objects</a:t>
            </a:r>
            <a:endParaRPr lang="en-US" sz="1800" kern="0" dirty="0">
              <a:effectLst/>
            </a:endParaRPr>
          </a:p>
          <a:p>
            <a:pPr marL="0" indent="0">
              <a:lnSpc>
                <a:spcPct val="70000"/>
              </a:lnSpc>
              <a:buFont typeface="Wingdings" pitchFamily="2" charset="2"/>
              <a:buNone/>
              <a:defRPr/>
            </a:pPr>
            <a:endParaRPr lang="en-US" sz="1000" kern="0" dirty="0">
              <a:effectLst/>
            </a:endParaRPr>
          </a:p>
          <a:p>
            <a:pPr marL="0" indent="0">
              <a:buFont typeface="Wingdings" pitchFamily="2" charset="2"/>
              <a:buNone/>
              <a:defRPr/>
            </a:pPr>
            <a:r>
              <a:rPr lang="en-US" sz="1800" kern="0" dirty="0">
                <a:effectLst/>
              </a:rPr>
              <a:t>The sequence is analyzed semantically, by labeling the graph edges as “absent -9”, “not touching-0”, “touching-2” and “overlapping-1</a:t>
            </a:r>
            <a:r>
              <a:rPr lang="en-US" sz="1800" kern="0" dirty="0" smtClean="0">
                <a:effectLst/>
              </a:rPr>
              <a:t>”</a:t>
            </a:r>
            <a:endParaRPr lang="en-US" sz="1800" kern="0" dirty="0">
              <a:effectLst/>
            </a:endParaRPr>
          </a:p>
          <a:p>
            <a:pPr marL="0" indent="0">
              <a:buFont typeface="Wingdings" pitchFamily="2" charset="2"/>
              <a:buNone/>
              <a:defRPr/>
            </a:pPr>
            <a:endParaRPr lang="en-US" sz="1000" kern="0" dirty="0">
              <a:effectLst/>
            </a:endParaRPr>
          </a:p>
          <a:p>
            <a:pPr marL="0" indent="0">
              <a:buFont typeface="Wingdings" pitchFamily="2" charset="2"/>
              <a:buNone/>
              <a:defRPr/>
            </a:pPr>
            <a:r>
              <a:rPr lang="en-US" sz="1800" kern="0" dirty="0">
                <a:effectLst/>
              </a:rPr>
              <a:t>Construction of a compressed graph of derivatives of actions/states which define the core of the </a:t>
            </a:r>
            <a:r>
              <a:rPr lang="en-US" sz="1800" kern="0" dirty="0" smtClean="0">
                <a:effectLst/>
              </a:rPr>
              <a:t>sequence</a:t>
            </a:r>
            <a:endParaRPr lang="en-US" sz="1800" kern="0" dirty="0">
              <a:effectLst/>
            </a:endParaRPr>
          </a:p>
          <a:p>
            <a:pPr marL="0" indent="0">
              <a:lnSpc>
                <a:spcPct val="70000"/>
              </a:lnSpc>
              <a:buFont typeface="Wingdings" pitchFamily="2" charset="2"/>
              <a:buNone/>
              <a:defRPr/>
            </a:pPr>
            <a:endParaRPr lang="en-US" sz="2000" kern="0" dirty="0"/>
          </a:p>
          <a:p>
            <a:pPr marL="0" indent="0">
              <a:buFont typeface="Wingdings" pitchFamily="2" charset="2"/>
              <a:buNone/>
              <a:defRPr/>
            </a:pPr>
            <a:endParaRPr lang="el-GR" sz="2000" kern="0" dirty="0"/>
          </a:p>
        </p:txBody>
      </p:sp>
      <p:sp>
        <p:nvSpPr>
          <p:cNvPr id="4" name="Title 3"/>
          <p:cNvSpPr>
            <a:spLocks noGrp="1"/>
          </p:cNvSpPr>
          <p:nvPr>
            <p:ph type="title"/>
          </p:nvPr>
        </p:nvSpPr>
        <p:spPr/>
        <p:txBody>
          <a:bodyPr/>
          <a:lstStyle/>
          <a:p>
            <a:r>
              <a:rPr lang="en-US" dirty="0" smtClean="0">
                <a:latin typeface="Calibri Light" pitchFamily="34" charset="0"/>
              </a:rPr>
              <a:t>T3.1 </a:t>
            </a:r>
            <a:r>
              <a:rPr lang="en-US" dirty="0" smtClean="0"/>
              <a:t>- Automatic </a:t>
            </a:r>
            <a:r>
              <a:rPr lang="en-US" dirty="0"/>
              <a:t>Key-frame identification</a:t>
            </a:r>
            <a:endParaRPr lang="el-GR" dirty="0"/>
          </a:p>
        </p:txBody>
      </p:sp>
      <p:sp>
        <p:nvSpPr>
          <p:cNvPr id="5" name="Rectangle 4"/>
          <p:cNvSpPr/>
          <p:nvPr/>
        </p:nvSpPr>
        <p:spPr>
          <a:xfrm>
            <a:off x="750276" y="1110734"/>
            <a:ext cx="5865708" cy="369332"/>
          </a:xfrm>
          <a:prstGeom prst="rect">
            <a:avLst/>
          </a:prstGeom>
        </p:spPr>
        <p:txBody>
          <a:bodyPr wrap="none">
            <a:spAutoFit/>
          </a:bodyPr>
          <a:lstStyle/>
          <a:p>
            <a:pPr fontAlgn="base">
              <a:spcBef>
                <a:spcPct val="0"/>
              </a:spcBef>
              <a:spcAft>
                <a:spcPct val="0"/>
              </a:spcAft>
              <a:defRPr/>
            </a:pPr>
            <a:r>
              <a:rPr lang="en-US" b="1" kern="0" dirty="0">
                <a:solidFill>
                  <a:srgbClr val="4472C4"/>
                </a:solidFill>
                <a:latin typeface="Arial" charset="0"/>
                <a:cs typeface="Arial" charset="0"/>
              </a:rPr>
              <a:t>Implemented and tested in assembly video samples</a:t>
            </a:r>
          </a:p>
        </p:txBody>
      </p:sp>
      <p:sp>
        <p:nvSpPr>
          <p:cNvPr id="6" name="TextBox 5"/>
          <p:cNvSpPr txBox="1"/>
          <p:nvPr/>
        </p:nvSpPr>
        <p:spPr>
          <a:xfrm>
            <a:off x="6252571" y="5820453"/>
            <a:ext cx="4853353" cy="369332"/>
          </a:xfrm>
          <a:prstGeom prst="rect">
            <a:avLst/>
          </a:prstGeom>
          <a:noFill/>
        </p:spPr>
        <p:txBody>
          <a:bodyPr wrap="square" rtlCol="0">
            <a:spAutoFit/>
          </a:bodyPr>
          <a:lstStyle/>
          <a:p>
            <a:pPr algn="ctr" fontAlgn="base">
              <a:spcBef>
                <a:spcPct val="0"/>
              </a:spcBef>
              <a:spcAft>
                <a:spcPct val="0"/>
              </a:spcAft>
            </a:pPr>
            <a:r>
              <a:rPr lang="en-US" b="1" dirty="0" smtClean="0">
                <a:solidFill>
                  <a:srgbClr val="4472C4"/>
                </a:solidFill>
                <a:latin typeface="Arial" charset="0"/>
                <a:cs typeface="Arial" charset="0"/>
              </a:rPr>
              <a:t>Extracted graphs</a:t>
            </a:r>
            <a:endParaRPr lang="el-GR" b="1" dirty="0">
              <a:solidFill>
                <a:srgbClr val="4472C4"/>
              </a:solidFill>
              <a:latin typeface="Arial" charset="0"/>
              <a:cs typeface="Arial" charset="0"/>
            </a:endParaRPr>
          </a:p>
        </p:txBody>
      </p:sp>
      <p:pic>
        <p:nvPicPr>
          <p:cNvPr id="11" name="00_outputvideo_parallels.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cstate="print"/>
          <a:stretch>
            <a:fillRect/>
          </a:stretch>
        </p:blipFill>
        <p:spPr>
          <a:xfrm>
            <a:off x="6177280" y="1915160"/>
            <a:ext cx="4876800" cy="3657600"/>
          </a:xfrm>
          <a:prstGeom prst="rect">
            <a:avLst/>
          </a:prstGeom>
        </p:spPr>
      </p:pic>
    </p:spTree>
    <p:extLst>
      <p:ext uri="{BB962C8B-B14F-4D97-AF65-F5344CB8AC3E}">
        <p14:creationId xmlns:p14="http://schemas.microsoft.com/office/powerpoint/2010/main" val="154186088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800"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1"/>
                </p:tgtEl>
              </p:cMediaNode>
            </p:video>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1"/>
                                        </p:tgtEl>
                                      </p:cBhvr>
                                    </p:cmd>
                                  </p:childTnLst>
                                </p:cTn>
                              </p:par>
                            </p:childTnLst>
                          </p:cTn>
                        </p:par>
                      </p:childTnLst>
                    </p:cTn>
                  </p:par>
                </p:childTnLst>
              </p:cTn>
              <p:nextCondLst>
                <p:cond evt="onClick" delay="0">
                  <p:tgtEl>
                    <p:spTgt spid="11"/>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554" name="Content Placeholder 2"/>
          <p:cNvSpPr>
            <a:spLocks noGrp="1"/>
          </p:cNvSpPr>
          <p:nvPr>
            <p:ph idx="4294967295"/>
          </p:nvPr>
        </p:nvSpPr>
        <p:spPr>
          <a:xfrm>
            <a:off x="770668" y="1006475"/>
            <a:ext cx="10835177" cy="5277094"/>
          </a:xfrm>
        </p:spPr>
        <p:txBody>
          <a:bodyPr/>
          <a:lstStyle/>
          <a:p>
            <a:pPr marL="0" indent="0" eaLnBrk="1" hangingPunct="1">
              <a:lnSpc>
                <a:spcPct val="70000"/>
              </a:lnSpc>
              <a:buNone/>
            </a:pPr>
            <a:r>
              <a:rPr lang="en-US" sz="2400" b="1" dirty="0" smtClean="0">
                <a:solidFill>
                  <a:schemeClr val="accent5"/>
                </a:solidFill>
              </a:rPr>
              <a:t>Added new features</a:t>
            </a:r>
            <a:r>
              <a:rPr lang="en-US" sz="2400" b="1" baseline="30000" dirty="0" smtClean="0">
                <a:solidFill>
                  <a:schemeClr val="accent5"/>
                </a:solidFill>
              </a:rPr>
              <a:t>1</a:t>
            </a:r>
            <a:r>
              <a:rPr lang="en-US" sz="2400" b="1" dirty="0" smtClean="0">
                <a:solidFill>
                  <a:schemeClr val="accent5"/>
                </a:solidFill>
              </a:rPr>
              <a:t> using 3D information from tracker</a:t>
            </a:r>
          </a:p>
          <a:p>
            <a:pPr marL="0" indent="0" eaLnBrk="1" hangingPunct="1">
              <a:lnSpc>
                <a:spcPct val="70000"/>
              </a:lnSpc>
              <a:buNone/>
            </a:pPr>
            <a:r>
              <a:rPr lang="en-US" sz="1800" b="1" dirty="0" smtClean="0">
                <a:solidFill>
                  <a:schemeClr val="accent5"/>
                </a:solidFill>
              </a:rPr>
              <a:t>Novel modeling approach in 3D, based on ellipsoids</a:t>
            </a:r>
          </a:p>
          <a:p>
            <a:pPr lvl="1">
              <a:lnSpc>
                <a:spcPct val="100000"/>
              </a:lnSpc>
            </a:pPr>
            <a:r>
              <a:rPr lang="en-US" sz="1600" dirty="0" smtClean="0"/>
              <a:t>3D Ellipsoids are automatically fitted to the objects’ </a:t>
            </a:r>
            <a:r>
              <a:rPr lang="en-US" sz="1600" b="1" dirty="0" smtClean="0"/>
              <a:t>CAD models</a:t>
            </a:r>
            <a:r>
              <a:rPr lang="en-US" sz="1600" dirty="0" smtClean="0"/>
              <a:t>, at initialization stage</a:t>
            </a:r>
          </a:p>
          <a:p>
            <a:pPr lvl="1">
              <a:lnSpc>
                <a:spcPct val="100000"/>
              </a:lnSpc>
            </a:pPr>
            <a:endParaRPr lang="en-US" sz="1600" dirty="0" smtClean="0"/>
          </a:p>
          <a:p>
            <a:pPr lvl="1">
              <a:lnSpc>
                <a:spcPct val="100000"/>
              </a:lnSpc>
            </a:pPr>
            <a:endParaRPr lang="en-US" sz="1600" dirty="0" smtClean="0"/>
          </a:p>
          <a:p>
            <a:pPr lvl="1">
              <a:lnSpc>
                <a:spcPct val="100000"/>
              </a:lnSpc>
            </a:pPr>
            <a:endParaRPr lang="en-US" sz="1600" dirty="0" smtClean="0"/>
          </a:p>
          <a:p>
            <a:pPr lvl="1">
              <a:lnSpc>
                <a:spcPct val="100000"/>
              </a:lnSpc>
            </a:pPr>
            <a:endParaRPr lang="en-US" sz="1600" dirty="0" smtClean="0"/>
          </a:p>
          <a:p>
            <a:pPr lvl="1">
              <a:lnSpc>
                <a:spcPct val="100000"/>
              </a:lnSpc>
            </a:pPr>
            <a:endParaRPr lang="en-US" sz="1600" dirty="0" smtClean="0"/>
          </a:p>
          <a:p>
            <a:pPr lvl="1">
              <a:lnSpc>
                <a:spcPct val="100000"/>
              </a:lnSpc>
            </a:pPr>
            <a:endParaRPr lang="en-US" sz="1600" dirty="0" smtClean="0"/>
          </a:p>
          <a:p>
            <a:pPr lvl="1">
              <a:lnSpc>
                <a:spcPct val="100000"/>
              </a:lnSpc>
            </a:pPr>
            <a:endParaRPr lang="en-US" sz="1600" dirty="0" smtClean="0"/>
          </a:p>
          <a:p>
            <a:pPr lvl="1">
              <a:lnSpc>
                <a:spcPct val="100000"/>
              </a:lnSpc>
            </a:pPr>
            <a:endParaRPr lang="en-US" sz="1600" dirty="0" smtClean="0"/>
          </a:p>
          <a:p>
            <a:pPr lvl="1">
              <a:lnSpc>
                <a:spcPct val="100000"/>
              </a:lnSpc>
            </a:pPr>
            <a:r>
              <a:rPr lang="en-US" sz="1600" dirty="0" smtClean="0"/>
              <a:t>Solution of </a:t>
            </a:r>
            <a:r>
              <a:rPr lang="en-US" sz="1600" b="1" dirty="0" smtClean="0">
                <a:solidFill>
                  <a:schemeClr val="accent5"/>
                </a:solidFill>
              </a:rPr>
              <a:t>Minimum Volume Covering Ellipsoid </a:t>
            </a:r>
            <a:r>
              <a:rPr lang="en-US" sz="1600" dirty="0" smtClean="0"/>
              <a:t>problem, by exploiting a </a:t>
            </a:r>
            <a:r>
              <a:rPr lang="en-US" sz="1600" i="1" dirty="0" smtClean="0"/>
              <a:t>Dual Reduced Newton </a:t>
            </a:r>
            <a:r>
              <a:rPr lang="en-US" sz="1600" dirty="0" smtClean="0"/>
              <a:t>convex optimization algorithm, yields a precise ellipsoid for each object</a:t>
            </a:r>
          </a:p>
          <a:p>
            <a:pPr lvl="1">
              <a:lnSpc>
                <a:spcPct val="100000"/>
              </a:lnSpc>
            </a:pPr>
            <a:r>
              <a:rPr lang="en-US" sz="1600" dirty="0" smtClean="0"/>
              <a:t>Processing of manipulation actions is now </a:t>
            </a:r>
            <a:r>
              <a:rPr lang="en-US" sz="1600" b="1" dirty="0" smtClean="0">
                <a:solidFill>
                  <a:schemeClr val="accent5"/>
                </a:solidFill>
              </a:rPr>
              <a:t>processing of relations between ellipsoids in 3D </a:t>
            </a:r>
          </a:p>
          <a:p>
            <a:pPr lvl="2">
              <a:lnSpc>
                <a:spcPct val="100000"/>
              </a:lnSpc>
            </a:pPr>
            <a:r>
              <a:rPr lang="en-US" sz="1400" dirty="0" smtClean="0"/>
              <a:t>using</a:t>
            </a:r>
            <a:r>
              <a:rPr lang="en-US" sz="1400" b="1" dirty="0" smtClean="0"/>
              <a:t> </a:t>
            </a:r>
            <a:r>
              <a:rPr lang="en-US" sz="1400" b="1" dirty="0" smtClean="0">
                <a:solidFill>
                  <a:schemeClr val="accent5"/>
                </a:solidFill>
              </a:rPr>
              <a:t>3D pose and position</a:t>
            </a:r>
            <a:r>
              <a:rPr lang="en-US" sz="1400" dirty="0" smtClean="0">
                <a:solidFill>
                  <a:schemeClr val="accent5"/>
                </a:solidFill>
              </a:rPr>
              <a:t> </a:t>
            </a:r>
            <a:r>
              <a:rPr lang="en-US" sz="1400" dirty="0" smtClean="0"/>
              <a:t>of objects/hand estimated from </a:t>
            </a:r>
            <a:r>
              <a:rPr lang="en-US" sz="1400" b="1" dirty="0" smtClean="0">
                <a:solidFill>
                  <a:schemeClr val="accent5"/>
                </a:solidFill>
              </a:rPr>
              <a:t>hand-object tracking</a:t>
            </a:r>
            <a:r>
              <a:rPr lang="en-US" sz="1400" dirty="0" smtClean="0">
                <a:solidFill>
                  <a:schemeClr val="accent5"/>
                </a:solidFill>
              </a:rPr>
              <a:t> </a:t>
            </a:r>
            <a:r>
              <a:rPr lang="en-US" sz="1400" dirty="0" smtClean="0"/>
              <a:t>algorithm </a:t>
            </a:r>
            <a:endParaRPr lang="en-US" sz="1400" b="1" dirty="0" smtClean="0"/>
          </a:p>
          <a:p>
            <a:pPr lvl="2">
              <a:lnSpc>
                <a:spcPct val="100000"/>
              </a:lnSpc>
            </a:pPr>
            <a:r>
              <a:rPr lang="en-US" sz="1400" b="1" dirty="0" smtClean="0">
                <a:solidFill>
                  <a:schemeClr val="accent5"/>
                </a:solidFill>
              </a:rPr>
              <a:t>2D rendered images</a:t>
            </a:r>
            <a:r>
              <a:rPr lang="en-US" sz="1400" dirty="0" smtClean="0">
                <a:solidFill>
                  <a:schemeClr val="accent5"/>
                </a:solidFill>
              </a:rPr>
              <a:t> </a:t>
            </a:r>
            <a:r>
              <a:rPr lang="en-US" sz="1400" dirty="0" smtClean="0"/>
              <a:t>are also employed</a:t>
            </a:r>
          </a:p>
          <a:p>
            <a:pPr lvl="1">
              <a:lnSpc>
                <a:spcPct val="100000"/>
              </a:lnSpc>
            </a:pPr>
            <a:r>
              <a:rPr lang="en-US" sz="1600" dirty="0" smtClean="0"/>
              <a:t>Analytical </a:t>
            </a:r>
            <a:r>
              <a:rPr lang="en-US" sz="1600" b="1" dirty="0" smtClean="0">
                <a:solidFill>
                  <a:schemeClr val="accent5"/>
                </a:solidFill>
              </a:rPr>
              <a:t>computation of free margin </a:t>
            </a:r>
            <a:r>
              <a:rPr lang="en-US" sz="1600" dirty="0" smtClean="0"/>
              <a:t>between ellipsoids: ability to track touching or overlapping in 3D</a:t>
            </a:r>
          </a:p>
        </p:txBody>
      </p:sp>
      <p:sp>
        <p:nvSpPr>
          <p:cNvPr id="23555" name="AutoShape 5" descr="Αποτέλεσμα εικόνας για realsense r200"/>
          <p:cNvSpPr>
            <a:spLocks noChangeAspect="1" noChangeArrowheads="1"/>
          </p:cNvSpPr>
          <p:nvPr/>
        </p:nvSpPr>
        <p:spPr bwMode="auto">
          <a:xfrm>
            <a:off x="5943600" y="3276600"/>
            <a:ext cx="304800" cy="304800"/>
          </a:xfrm>
          <a:prstGeom prst="rect">
            <a:avLst/>
          </a:prstGeom>
          <a:noFill/>
          <a:ln w="9525">
            <a:noFill/>
            <a:miter lim="800000"/>
            <a:headEnd/>
            <a:tailEnd/>
          </a:ln>
        </p:spPr>
        <p:txBody>
          <a:bodyPr/>
          <a:lstStyle/>
          <a:p>
            <a:pPr fontAlgn="base">
              <a:spcBef>
                <a:spcPct val="0"/>
              </a:spcBef>
              <a:spcAft>
                <a:spcPct val="0"/>
              </a:spcAft>
            </a:pPr>
            <a:endParaRPr lang="el-GR">
              <a:solidFill>
                <a:prstClr val="black"/>
              </a:solidFill>
              <a:latin typeface="Arial" charset="0"/>
              <a:cs typeface="Arial" charset="0"/>
            </a:endParaRPr>
          </a:p>
        </p:txBody>
      </p:sp>
      <p:sp>
        <p:nvSpPr>
          <p:cNvPr id="23556" name="AutoShape 6" descr="Αποτέλεσμα εικόνας για realsense r200"/>
          <p:cNvSpPr>
            <a:spLocks noChangeAspect="1" noChangeArrowheads="1"/>
          </p:cNvSpPr>
          <p:nvPr/>
        </p:nvSpPr>
        <p:spPr bwMode="auto">
          <a:xfrm>
            <a:off x="5943600" y="3276600"/>
            <a:ext cx="304800" cy="304800"/>
          </a:xfrm>
          <a:prstGeom prst="rect">
            <a:avLst/>
          </a:prstGeom>
          <a:noFill/>
          <a:ln w="9525">
            <a:noFill/>
            <a:miter lim="800000"/>
            <a:headEnd/>
            <a:tailEnd/>
          </a:ln>
        </p:spPr>
        <p:txBody>
          <a:bodyPr/>
          <a:lstStyle/>
          <a:p>
            <a:pPr fontAlgn="base">
              <a:spcBef>
                <a:spcPct val="0"/>
              </a:spcBef>
              <a:spcAft>
                <a:spcPct val="0"/>
              </a:spcAft>
            </a:pPr>
            <a:endParaRPr lang="el-GR">
              <a:solidFill>
                <a:prstClr val="black"/>
              </a:solidFill>
              <a:latin typeface="Arial" charset="0"/>
              <a:cs typeface="Arial" charset="0"/>
            </a:endParaRPr>
          </a:p>
        </p:txBody>
      </p:sp>
      <p:pic>
        <p:nvPicPr>
          <p:cNvPr id="23557" name="Picture 6" descr="Ellipse02"/>
          <p:cNvPicPr>
            <a:picLocks noChangeAspect="1" noChangeArrowheads="1"/>
          </p:cNvPicPr>
          <p:nvPr/>
        </p:nvPicPr>
        <p:blipFill>
          <a:blip r:embed="rId3" cstate="print"/>
          <a:srcRect l="7376" t="19508" r="9541" b="23894"/>
          <a:stretch>
            <a:fillRect/>
          </a:stretch>
        </p:blipFill>
        <p:spPr bwMode="auto">
          <a:xfrm>
            <a:off x="1570038" y="2192338"/>
            <a:ext cx="6580187" cy="2192337"/>
          </a:xfrm>
          <a:prstGeom prst="rect">
            <a:avLst/>
          </a:prstGeom>
          <a:noFill/>
          <a:ln w="9525">
            <a:noFill/>
            <a:miter lim="800000"/>
            <a:headEnd/>
            <a:tailEnd/>
          </a:ln>
        </p:spPr>
      </p:pic>
      <p:sp>
        <p:nvSpPr>
          <p:cNvPr id="23558" name="Line 7"/>
          <p:cNvSpPr>
            <a:spLocks noChangeShapeType="1"/>
          </p:cNvSpPr>
          <p:nvPr/>
        </p:nvSpPr>
        <p:spPr bwMode="auto">
          <a:xfrm flipV="1">
            <a:off x="2913063" y="2376488"/>
            <a:ext cx="4500562" cy="1830387"/>
          </a:xfrm>
          <a:prstGeom prst="line">
            <a:avLst/>
          </a:prstGeom>
          <a:noFill/>
          <a:ln w="38100">
            <a:solidFill>
              <a:srgbClr val="00FF00"/>
            </a:solidFill>
            <a:round/>
            <a:headEnd/>
            <a:tailEnd type="triangle" w="med" len="med"/>
          </a:ln>
        </p:spPr>
        <p:txBody>
          <a:bodyPr/>
          <a:lstStyle/>
          <a:p>
            <a:pPr fontAlgn="base">
              <a:spcBef>
                <a:spcPct val="0"/>
              </a:spcBef>
              <a:spcAft>
                <a:spcPct val="0"/>
              </a:spcAft>
            </a:pPr>
            <a:endParaRPr lang="el-GR">
              <a:solidFill>
                <a:prstClr val="black"/>
              </a:solidFill>
              <a:latin typeface="Arial" charset="0"/>
              <a:cs typeface="Arial" charset="0"/>
            </a:endParaRPr>
          </a:p>
        </p:txBody>
      </p:sp>
      <p:sp>
        <p:nvSpPr>
          <p:cNvPr id="23559" name="Line 8"/>
          <p:cNvSpPr>
            <a:spLocks noChangeShapeType="1"/>
          </p:cNvSpPr>
          <p:nvPr/>
        </p:nvSpPr>
        <p:spPr bwMode="auto">
          <a:xfrm>
            <a:off x="4044950" y="2824163"/>
            <a:ext cx="2865438" cy="1231900"/>
          </a:xfrm>
          <a:prstGeom prst="line">
            <a:avLst/>
          </a:prstGeom>
          <a:noFill/>
          <a:ln w="38100">
            <a:solidFill>
              <a:srgbClr val="FF0000"/>
            </a:solidFill>
            <a:round/>
            <a:headEnd/>
            <a:tailEnd type="triangle" w="med" len="med"/>
          </a:ln>
        </p:spPr>
        <p:txBody>
          <a:bodyPr/>
          <a:lstStyle/>
          <a:p>
            <a:pPr fontAlgn="base">
              <a:spcBef>
                <a:spcPct val="0"/>
              </a:spcBef>
              <a:spcAft>
                <a:spcPct val="0"/>
              </a:spcAft>
            </a:pPr>
            <a:endParaRPr lang="el-GR">
              <a:solidFill>
                <a:prstClr val="black"/>
              </a:solidFill>
              <a:latin typeface="Arial" charset="0"/>
              <a:cs typeface="Arial" charset="0"/>
            </a:endParaRPr>
          </a:p>
        </p:txBody>
      </p:sp>
      <p:sp>
        <p:nvSpPr>
          <p:cNvPr id="23560" name="Line 9"/>
          <p:cNvSpPr>
            <a:spLocks noChangeShapeType="1"/>
          </p:cNvSpPr>
          <p:nvPr/>
        </p:nvSpPr>
        <p:spPr bwMode="auto">
          <a:xfrm flipH="1" flipV="1">
            <a:off x="5132388" y="2276475"/>
            <a:ext cx="11112" cy="1817688"/>
          </a:xfrm>
          <a:prstGeom prst="line">
            <a:avLst/>
          </a:prstGeom>
          <a:noFill/>
          <a:ln w="38100">
            <a:solidFill>
              <a:srgbClr val="0000FF"/>
            </a:solidFill>
            <a:round/>
            <a:headEnd/>
            <a:tailEnd type="triangle" w="med" len="med"/>
          </a:ln>
        </p:spPr>
        <p:txBody>
          <a:bodyPr/>
          <a:lstStyle/>
          <a:p>
            <a:pPr fontAlgn="base">
              <a:spcBef>
                <a:spcPct val="0"/>
              </a:spcBef>
              <a:spcAft>
                <a:spcPct val="0"/>
              </a:spcAft>
            </a:pPr>
            <a:endParaRPr lang="el-GR">
              <a:solidFill>
                <a:prstClr val="black"/>
              </a:solidFill>
              <a:latin typeface="Arial" charset="0"/>
              <a:cs typeface="Arial" charset="0"/>
            </a:endParaRPr>
          </a:p>
        </p:txBody>
      </p:sp>
      <p:sp>
        <p:nvSpPr>
          <p:cNvPr id="23561" name="Text Box 10"/>
          <p:cNvSpPr txBox="1">
            <a:spLocks noChangeArrowheads="1"/>
          </p:cNvSpPr>
          <p:nvPr/>
        </p:nvSpPr>
        <p:spPr bwMode="auto">
          <a:xfrm>
            <a:off x="6982619" y="2566378"/>
            <a:ext cx="1365250" cy="304800"/>
          </a:xfrm>
          <a:prstGeom prst="rect">
            <a:avLst/>
          </a:prstGeom>
          <a:noFill/>
          <a:ln w="9525">
            <a:noFill/>
            <a:miter lim="800000"/>
            <a:headEnd/>
            <a:tailEnd/>
          </a:ln>
        </p:spPr>
        <p:txBody>
          <a:bodyPr>
            <a:spAutoFit/>
          </a:bodyPr>
          <a:lstStyle/>
          <a:p>
            <a:pPr algn="ctr" fontAlgn="base">
              <a:spcBef>
                <a:spcPct val="50000"/>
              </a:spcBef>
              <a:spcAft>
                <a:spcPct val="0"/>
              </a:spcAft>
            </a:pPr>
            <a:r>
              <a:rPr lang="en-US" sz="1400" b="1" dirty="0">
                <a:solidFill>
                  <a:srgbClr val="00FF00"/>
                </a:solidFill>
                <a:latin typeface="Arial" charset="0"/>
                <a:cs typeface="Arial" charset="0"/>
              </a:rPr>
              <a:t>Major Axis</a:t>
            </a:r>
            <a:endParaRPr lang="el-GR" sz="1400" b="1" dirty="0">
              <a:solidFill>
                <a:srgbClr val="00FF00"/>
              </a:solidFill>
              <a:latin typeface="Arial" charset="0"/>
              <a:cs typeface="Arial" charset="0"/>
            </a:endParaRPr>
          </a:p>
        </p:txBody>
      </p:sp>
      <p:sp>
        <p:nvSpPr>
          <p:cNvPr id="23562" name="Text Box 11"/>
          <p:cNvSpPr txBox="1">
            <a:spLocks noChangeArrowheads="1"/>
          </p:cNvSpPr>
          <p:nvPr/>
        </p:nvSpPr>
        <p:spPr bwMode="auto">
          <a:xfrm>
            <a:off x="5505631" y="3960019"/>
            <a:ext cx="1365250" cy="304800"/>
          </a:xfrm>
          <a:prstGeom prst="rect">
            <a:avLst/>
          </a:prstGeom>
          <a:noFill/>
          <a:ln w="9525">
            <a:noFill/>
            <a:miter lim="800000"/>
            <a:headEnd/>
            <a:tailEnd/>
          </a:ln>
        </p:spPr>
        <p:txBody>
          <a:bodyPr>
            <a:spAutoFit/>
          </a:bodyPr>
          <a:lstStyle/>
          <a:p>
            <a:pPr algn="ctr" fontAlgn="base">
              <a:spcBef>
                <a:spcPct val="50000"/>
              </a:spcBef>
              <a:spcAft>
                <a:spcPct val="0"/>
              </a:spcAft>
            </a:pPr>
            <a:r>
              <a:rPr lang="en-US" sz="1400" b="1" dirty="0">
                <a:solidFill>
                  <a:srgbClr val="FF0000"/>
                </a:solidFill>
                <a:latin typeface="Arial" charset="0"/>
                <a:cs typeface="Arial" charset="0"/>
              </a:rPr>
              <a:t>Medium Axis</a:t>
            </a:r>
            <a:endParaRPr lang="el-GR" sz="1400" b="1" dirty="0">
              <a:solidFill>
                <a:srgbClr val="FF0000"/>
              </a:solidFill>
              <a:latin typeface="Arial" charset="0"/>
              <a:cs typeface="Arial" charset="0"/>
            </a:endParaRPr>
          </a:p>
        </p:txBody>
      </p:sp>
      <p:sp>
        <p:nvSpPr>
          <p:cNvPr id="23563" name="Text Box 12"/>
          <p:cNvSpPr txBox="1">
            <a:spLocks noChangeArrowheads="1"/>
          </p:cNvSpPr>
          <p:nvPr/>
        </p:nvSpPr>
        <p:spPr bwMode="auto">
          <a:xfrm>
            <a:off x="3873500" y="2092325"/>
            <a:ext cx="1365250" cy="304800"/>
          </a:xfrm>
          <a:prstGeom prst="rect">
            <a:avLst/>
          </a:prstGeom>
          <a:noFill/>
          <a:ln w="9525">
            <a:noFill/>
            <a:miter lim="800000"/>
            <a:headEnd/>
            <a:tailEnd/>
          </a:ln>
        </p:spPr>
        <p:txBody>
          <a:bodyPr>
            <a:spAutoFit/>
          </a:bodyPr>
          <a:lstStyle/>
          <a:p>
            <a:pPr algn="ctr" fontAlgn="base">
              <a:spcBef>
                <a:spcPct val="50000"/>
              </a:spcBef>
              <a:spcAft>
                <a:spcPct val="0"/>
              </a:spcAft>
            </a:pPr>
            <a:r>
              <a:rPr lang="en-US" sz="1400" b="1">
                <a:solidFill>
                  <a:srgbClr val="0000FF"/>
                </a:solidFill>
                <a:latin typeface="Arial" charset="0"/>
                <a:cs typeface="Arial" charset="0"/>
              </a:rPr>
              <a:t>Minor Axis</a:t>
            </a:r>
            <a:endParaRPr lang="el-GR" sz="1400" b="1">
              <a:solidFill>
                <a:srgbClr val="0000FF"/>
              </a:solidFill>
              <a:latin typeface="Arial" charset="0"/>
              <a:cs typeface="Arial" charset="0"/>
            </a:endParaRPr>
          </a:p>
        </p:txBody>
      </p:sp>
      <p:sp>
        <p:nvSpPr>
          <p:cNvPr id="14" name="Title 3"/>
          <p:cNvSpPr txBox="1">
            <a:spLocks/>
          </p:cNvSpPr>
          <p:nvPr/>
        </p:nvSpPr>
        <p:spPr>
          <a:xfrm>
            <a:off x="838200" y="365125"/>
            <a:ext cx="8869363" cy="576263"/>
          </a:xfrm>
          <a:prstGeom prst="rect">
            <a:avLst/>
          </a:prstGeom>
        </p:spPr>
        <p:txBody>
          <a:bodyPr/>
          <a:lstStyle>
            <a:lvl1pPr algn="l" rtl="0" eaLnBrk="0" fontAlgn="base" hangingPunct="0">
              <a:lnSpc>
                <a:spcPct val="90000"/>
              </a:lnSpc>
              <a:spcBef>
                <a:spcPct val="0"/>
              </a:spcBef>
              <a:spcAft>
                <a:spcPct val="0"/>
              </a:spcAft>
              <a:defRPr sz="2800" b="1" kern="1200">
                <a:solidFill>
                  <a:schemeClr val="bg1"/>
                </a:solidFill>
                <a:latin typeface="+mj-lt"/>
                <a:ea typeface="+mj-ea"/>
                <a:cs typeface="+mj-cs"/>
              </a:defRPr>
            </a:lvl1pPr>
            <a:lvl2pPr algn="l" rtl="0" eaLnBrk="0" fontAlgn="base" hangingPunct="0">
              <a:lnSpc>
                <a:spcPct val="90000"/>
              </a:lnSpc>
              <a:spcBef>
                <a:spcPct val="0"/>
              </a:spcBef>
              <a:spcAft>
                <a:spcPct val="0"/>
              </a:spcAft>
              <a:defRPr sz="2800" b="1">
                <a:solidFill>
                  <a:schemeClr val="bg1"/>
                </a:solidFill>
                <a:latin typeface="Calibri Light" pitchFamily="34" charset="0"/>
              </a:defRPr>
            </a:lvl2pPr>
            <a:lvl3pPr algn="l" rtl="0" eaLnBrk="0" fontAlgn="base" hangingPunct="0">
              <a:lnSpc>
                <a:spcPct val="90000"/>
              </a:lnSpc>
              <a:spcBef>
                <a:spcPct val="0"/>
              </a:spcBef>
              <a:spcAft>
                <a:spcPct val="0"/>
              </a:spcAft>
              <a:defRPr sz="2800" b="1">
                <a:solidFill>
                  <a:schemeClr val="bg1"/>
                </a:solidFill>
                <a:latin typeface="Calibri Light" pitchFamily="34" charset="0"/>
              </a:defRPr>
            </a:lvl3pPr>
            <a:lvl4pPr algn="l" rtl="0" eaLnBrk="0" fontAlgn="base" hangingPunct="0">
              <a:lnSpc>
                <a:spcPct val="90000"/>
              </a:lnSpc>
              <a:spcBef>
                <a:spcPct val="0"/>
              </a:spcBef>
              <a:spcAft>
                <a:spcPct val="0"/>
              </a:spcAft>
              <a:defRPr sz="2800" b="1">
                <a:solidFill>
                  <a:schemeClr val="bg1"/>
                </a:solidFill>
                <a:latin typeface="Calibri Light" pitchFamily="34" charset="0"/>
              </a:defRPr>
            </a:lvl4pPr>
            <a:lvl5pPr algn="l" rtl="0" eaLnBrk="0" fontAlgn="base" hangingPunct="0">
              <a:lnSpc>
                <a:spcPct val="90000"/>
              </a:lnSpc>
              <a:spcBef>
                <a:spcPct val="0"/>
              </a:spcBef>
              <a:spcAft>
                <a:spcPct val="0"/>
              </a:spcAft>
              <a:defRPr sz="2800" b="1">
                <a:solidFill>
                  <a:schemeClr val="bg1"/>
                </a:solidFill>
                <a:latin typeface="Calibri Light" pitchFamily="34" charset="0"/>
              </a:defRPr>
            </a:lvl5pPr>
            <a:lvl6pPr marL="457200" algn="l" rtl="0" fontAlgn="base">
              <a:lnSpc>
                <a:spcPct val="90000"/>
              </a:lnSpc>
              <a:spcBef>
                <a:spcPct val="0"/>
              </a:spcBef>
              <a:spcAft>
                <a:spcPct val="0"/>
              </a:spcAft>
              <a:defRPr sz="2800" b="1">
                <a:solidFill>
                  <a:schemeClr val="bg1"/>
                </a:solidFill>
                <a:latin typeface="Calibri Light" pitchFamily="34" charset="0"/>
              </a:defRPr>
            </a:lvl6pPr>
            <a:lvl7pPr marL="914400" algn="l" rtl="0" fontAlgn="base">
              <a:lnSpc>
                <a:spcPct val="90000"/>
              </a:lnSpc>
              <a:spcBef>
                <a:spcPct val="0"/>
              </a:spcBef>
              <a:spcAft>
                <a:spcPct val="0"/>
              </a:spcAft>
              <a:defRPr sz="2800" b="1">
                <a:solidFill>
                  <a:schemeClr val="bg1"/>
                </a:solidFill>
                <a:latin typeface="Calibri Light" pitchFamily="34" charset="0"/>
              </a:defRPr>
            </a:lvl7pPr>
            <a:lvl8pPr marL="1371600" algn="l" rtl="0" fontAlgn="base">
              <a:lnSpc>
                <a:spcPct val="90000"/>
              </a:lnSpc>
              <a:spcBef>
                <a:spcPct val="0"/>
              </a:spcBef>
              <a:spcAft>
                <a:spcPct val="0"/>
              </a:spcAft>
              <a:defRPr sz="2800" b="1">
                <a:solidFill>
                  <a:schemeClr val="bg1"/>
                </a:solidFill>
                <a:latin typeface="Calibri Light" pitchFamily="34" charset="0"/>
              </a:defRPr>
            </a:lvl8pPr>
            <a:lvl9pPr marL="1828800" algn="l" rtl="0" fontAlgn="base">
              <a:lnSpc>
                <a:spcPct val="90000"/>
              </a:lnSpc>
              <a:spcBef>
                <a:spcPct val="0"/>
              </a:spcBef>
              <a:spcAft>
                <a:spcPct val="0"/>
              </a:spcAft>
              <a:defRPr sz="2800" b="1">
                <a:solidFill>
                  <a:schemeClr val="bg1"/>
                </a:solidFill>
                <a:latin typeface="Calibri Light" pitchFamily="34" charset="0"/>
              </a:defRPr>
            </a:lvl9pPr>
          </a:lstStyle>
          <a:p>
            <a:r>
              <a:rPr lang="en-US" dirty="0" smtClean="0">
                <a:latin typeface="Calibri Light" pitchFamily="34" charset="0"/>
              </a:rPr>
              <a:t>T3.1 </a:t>
            </a:r>
            <a:r>
              <a:rPr lang="en-US" dirty="0" smtClean="0">
                <a:solidFill>
                  <a:prstClr val="white"/>
                </a:solidFill>
              </a:rPr>
              <a:t>- Automatic Key-frame identification</a:t>
            </a:r>
            <a:endParaRPr lang="el-GR" dirty="0">
              <a:solidFill>
                <a:prstClr val="white"/>
              </a:solidFill>
            </a:endParaRPr>
          </a:p>
        </p:txBody>
      </p:sp>
      <p:sp>
        <p:nvSpPr>
          <p:cNvPr id="3" name="TextBox 2"/>
          <p:cNvSpPr txBox="1"/>
          <p:nvPr/>
        </p:nvSpPr>
        <p:spPr>
          <a:xfrm>
            <a:off x="8707744" y="6348656"/>
            <a:ext cx="2898101" cy="276999"/>
          </a:xfrm>
          <a:prstGeom prst="rect">
            <a:avLst/>
          </a:prstGeom>
          <a:noFill/>
        </p:spPr>
        <p:txBody>
          <a:bodyPr wrap="none" rtlCol="0">
            <a:spAutoFit/>
          </a:bodyPr>
          <a:lstStyle/>
          <a:p>
            <a:pPr fontAlgn="base">
              <a:spcBef>
                <a:spcPct val="0"/>
              </a:spcBef>
              <a:spcAft>
                <a:spcPct val="0"/>
              </a:spcAft>
            </a:pPr>
            <a:r>
              <a:rPr lang="en-US" sz="1200" i="1" baseline="30000" dirty="0" smtClean="0">
                <a:solidFill>
                  <a:srgbClr val="5B9BD5">
                    <a:lumMod val="75000"/>
                  </a:srgbClr>
                </a:solidFill>
                <a:latin typeface="Arial" charset="0"/>
                <a:cs typeface="Arial" charset="0"/>
              </a:rPr>
              <a:t>1</a:t>
            </a:r>
            <a:r>
              <a:rPr lang="en-US" sz="1200" i="1" dirty="0" smtClean="0">
                <a:solidFill>
                  <a:srgbClr val="5B9BD5">
                    <a:lumMod val="75000"/>
                  </a:srgbClr>
                </a:solidFill>
                <a:latin typeface="Arial" charset="0"/>
                <a:cs typeface="Arial" charset="0"/>
              </a:rPr>
              <a:t> novel method submitted to ICRA 2017</a:t>
            </a:r>
            <a:endParaRPr lang="el-GR" sz="1200" i="1" dirty="0">
              <a:solidFill>
                <a:srgbClr val="5B9BD5">
                  <a:lumMod val="75000"/>
                </a:srgbClr>
              </a:solidFill>
              <a:latin typeface="Arial" charset="0"/>
              <a:cs typeface="Arial" charset="0"/>
            </a:endParaRPr>
          </a:p>
        </p:txBody>
      </p:sp>
    </p:spTree>
    <p:extLst>
      <p:ext uri="{BB962C8B-B14F-4D97-AF65-F5344CB8AC3E}">
        <p14:creationId xmlns:p14="http://schemas.microsoft.com/office/powerpoint/2010/main" val="3130099339"/>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885825" y="1198563"/>
            <a:ext cx="6096000" cy="290512"/>
          </a:xfrm>
          <a:prstGeom prst="rect">
            <a:avLst/>
          </a:prstGeom>
          <a:noFill/>
          <a:ln w="9525">
            <a:noFill/>
            <a:miter lim="800000"/>
            <a:headEnd/>
            <a:tailEnd/>
          </a:ln>
        </p:spPr>
        <p:txBody>
          <a:bodyPr>
            <a:spAutoFit/>
          </a:bodyPr>
          <a:lstStyle/>
          <a:p>
            <a:pPr fontAlgn="base">
              <a:lnSpc>
                <a:spcPct val="70000"/>
              </a:lnSpc>
              <a:spcBef>
                <a:spcPct val="0"/>
              </a:spcBef>
              <a:spcAft>
                <a:spcPct val="0"/>
              </a:spcAft>
              <a:buFont typeface="Arial" charset="0"/>
              <a:buNone/>
            </a:pPr>
            <a:endParaRPr lang="el-GR">
              <a:solidFill>
                <a:prstClr val="black"/>
              </a:solidFill>
              <a:latin typeface="Arial" charset="0"/>
              <a:cs typeface="Arial" charset="0"/>
            </a:endParaRPr>
          </a:p>
        </p:txBody>
      </p:sp>
      <p:sp>
        <p:nvSpPr>
          <p:cNvPr id="25603" name="Rectangle 3"/>
          <p:cNvSpPr>
            <a:spLocks noChangeArrowheads="1"/>
          </p:cNvSpPr>
          <p:nvPr/>
        </p:nvSpPr>
        <p:spPr bwMode="auto">
          <a:xfrm>
            <a:off x="787400" y="1157288"/>
            <a:ext cx="5800725" cy="5027612"/>
          </a:xfrm>
          <a:prstGeom prst="rect">
            <a:avLst/>
          </a:prstGeom>
          <a:noFill/>
          <a:ln w="9525">
            <a:noFill/>
            <a:miter lim="800000"/>
            <a:headEnd/>
            <a:tailEnd/>
          </a:ln>
        </p:spPr>
        <p:txBody>
          <a:bodyPr>
            <a:spAutoFit/>
          </a:bodyPr>
          <a:lstStyle/>
          <a:p>
            <a:pPr marL="342900" indent="-342900" fontAlgn="base">
              <a:lnSpc>
                <a:spcPct val="150000"/>
              </a:lnSpc>
              <a:spcBef>
                <a:spcPct val="0"/>
              </a:spcBef>
              <a:spcAft>
                <a:spcPct val="0"/>
              </a:spcAft>
              <a:buFont typeface="Arial" charset="0"/>
              <a:buChar char="•"/>
            </a:pPr>
            <a:r>
              <a:rPr lang="en-US" sz="1600" b="1" dirty="0">
                <a:solidFill>
                  <a:srgbClr val="4472C4"/>
                </a:solidFill>
                <a:cs typeface="Arial" charset="0"/>
              </a:rPr>
              <a:t>Ellipsoids’ features: </a:t>
            </a:r>
          </a:p>
          <a:p>
            <a:pPr marL="857250" lvl="1" indent="-457200" fontAlgn="base">
              <a:lnSpc>
                <a:spcPct val="150000"/>
              </a:lnSpc>
              <a:spcBef>
                <a:spcPct val="0"/>
              </a:spcBef>
              <a:spcAft>
                <a:spcPct val="0"/>
              </a:spcAft>
              <a:buFont typeface="Calibri Light" pitchFamily="34" charset="0"/>
              <a:buAutoNum type="arabicPeriod"/>
            </a:pPr>
            <a:r>
              <a:rPr lang="en-US" sz="1600" dirty="0">
                <a:solidFill>
                  <a:prstClr val="black"/>
                </a:solidFill>
                <a:cs typeface="Arial" charset="0"/>
              </a:rPr>
              <a:t>Distance in 3D (free margin)</a:t>
            </a:r>
          </a:p>
          <a:p>
            <a:pPr marL="857250" lvl="1" indent="-457200" fontAlgn="base">
              <a:lnSpc>
                <a:spcPct val="150000"/>
              </a:lnSpc>
              <a:spcBef>
                <a:spcPct val="0"/>
              </a:spcBef>
              <a:spcAft>
                <a:spcPct val="0"/>
              </a:spcAft>
              <a:buFont typeface="Calibri Light" pitchFamily="34" charset="0"/>
              <a:buAutoNum type="arabicPeriod"/>
            </a:pPr>
            <a:r>
              <a:rPr lang="en-US" sz="1600" dirty="0">
                <a:solidFill>
                  <a:prstClr val="black"/>
                </a:solidFill>
                <a:cs typeface="Arial" charset="0"/>
              </a:rPr>
              <a:t>Angles between axes of ellipsoids</a:t>
            </a:r>
          </a:p>
          <a:p>
            <a:pPr marL="342900" indent="-342900" fontAlgn="base">
              <a:lnSpc>
                <a:spcPct val="150000"/>
              </a:lnSpc>
              <a:spcBef>
                <a:spcPct val="0"/>
              </a:spcBef>
              <a:spcAft>
                <a:spcPct val="0"/>
              </a:spcAft>
              <a:buFont typeface="Arial" charset="0"/>
              <a:buChar char="•"/>
            </a:pPr>
            <a:r>
              <a:rPr lang="en-US" sz="1600" b="1" dirty="0">
                <a:solidFill>
                  <a:srgbClr val="4472C4"/>
                </a:solidFill>
                <a:cs typeface="Arial" charset="0"/>
              </a:rPr>
              <a:t>Touching and overlapping are asserted in 3D using margin</a:t>
            </a:r>
            <a:r>
              <a:rPr lang="en-US" b="1" dirty="0">
                <a:solidFill>
                  <a:srgbClr val="4472C4"/>
                </a:solidFill>
                <a:latin typeface="Arial" charset="0"/>
                <a:cs typeface="Arial" charset="0"/>
              </a:rPr>
              <a:t> </a:t>
            </a:r>
            <a:endParaRPr lang="en-US" sz="1600" b="1" dirty="0">
              <a:solidFill>
                <a:srgbClr val="4472C4"/>
              </a:solidFill>
              <a:cs typeface="Arial" charset="0"/>
            </a:endParaRPr>
          </a:p>
          <a:p>
            <a:pPr marL="342900" indent="-342900" fontAlgn="base">
              <a:lnSpc>
                <a:spcPct val="150000"/>
              </a:lnSpc>
              <a:spcBef>
                <a:spcPct val="0"/>
              </a:spcBef>
              <a:spcAft>
                <a:spcPct val="0"/>
              </a:spcAft>
              <a:buFont typeface="Arial" charset="0"/>
              <a:buChar char="•"/>
            </a:pPr>
            <a:r>
              <a:rPr lang="en-US" sz="1600" b="1" dirty="0">
                <a:solidFill>
                  <a:srgbClr val="4472C4"/>
                </a:solidFill>
                <a:cs typeface="Arial" charset="0"/>
              </a:rPr>
              <a:t>New relations in graphs (new states): </a:t>
            </a:r>
          </a:p>
          <a:p>
            <a:pPr marL="857250" lvl="1" indent="-457200" fontAlgn="base">
              <a:lnSpc>
                <a:spcPct val="150000"/>
              </a:lnSpc>
              <a:spcBef>
                <a:spcPct val="0"/>
              </a:spcBef>
              <a:spcAft>
                <a:spcPct val="0"/>
              </a:spcAft>
              <a:buFont typeface="Calibri Light" pitchFamily="34" charset="0"/>
              <a:buAutoNum type="arabicPeriod"/>
            </a:pPr>
            <a:r>
              <a:rPr lang="en-US" sz="1600" dirty="0">
                <a:solidFill>
                  <a:prstClr val="black"/>
                </a:solidFill>
                <a:cs typeface="Arial" charset="0"/>
              </a:rPr>
              <a:t>parallel axes (major, medium, minor, all)</a:t>
            </a:r>
          </a:p>
          <a:p>
            <a:pPr marL="857250" lvl="1" indent="-457200" fontAlgn="base">
              <a:lnSpc>
                <a:spcPct val="150000"/>
              </a:lnSpc>
              <a:spcBef>
                <a:spcPct val="0"/>
              </a:spcBef>
              <a:spcAft>
                <a:spcPct val="0"/>
              </a:spcAft>
              <a:buFont typeface="Calibri Light" pitchFamily="34" charset="0"/>
              <a:buAutoNum type="arabicPeriod"/>
            </a:pPr>
            <a:r>
              <a:rPr lang="en-US" sz="1600" dirty="0">
                <a:solidFill>
                  <a:prstClr val="black"/>
                </a:solidFill>
                <a:cs typeface="Arial" charset="0"/>
              </a:rPr>
              <a:t>Touching + parallel axes</a:t>
            </a:r>
          </a:p>
          <a:p>
            <a:pPr marL="857250" lvl="1" indent="-457200" fontAlgn="base">
              <a:lnSpc>
                <a:spcPct val="150000"/>
              </a:lnSpc>
              <a:spcBef>
                <a:spcPct val="0"/>
              </a:spcBef>
              <a:spcAft>
                <a:spcPct val="0"/>
              </a:spcAft>
              <a:buFont typeface="Calibri Light" pitchFamily="34" charset="0"/>
              <a:buAutoNum type="arabicPeriod"/>
            </a:pPr>
            <a:r>
              <a:rPr lang="en-US" sz="1600" dirty="0">
                <a:solidFill>
                  <a:prstClr val="black"/>
                </a:solidFill>
                <a:cs typeface="Arial" charset="0"/>
              </a:rPr>
              <a:t>Overlapping + parallel axes</a:t>
            </a:r>
          </a:p>
          <a:p>
            <a:pPr marL="342900" indent="-342900" fontAlgn="base">
              <a:lnSpc>
                <a:spcPct val="150000"/>
              </a:lnSpc>
              <a:spcBef>
                <a:spcPct val="0"/>
              </a:spcBef>
              <a:spcAft>
                <a:spcPct val="0"/>
              </a:spcAft>
              <a:buFont typeface="Arial" charset="0"/>
              <a:buChar char="•"/>
            </a:pPr>
            <a:r>
              <a:rPr lang="en-US" sz="1600" b="1" dirty="0">
                <a:solidFill>
                  <a:srgbClr val="4472C4"/>
                </a:solidFill>
                <a:cs typeface="Arial" charset="0"/>
              </a:rPr>
              <a:t>Increasing accuracy of Key-frame extraction with new relations: Using both 2D and 3D analysis</a:t>
            </a:r>
            <a:endParaRPr lang="en-US" sz="1600" dirty="0">
              <a:solidFill>
                <a:srgbClr val="4472C4"/>
              </a:solidFill>
              <a:cs typeface="Arial" charset="0"/>
            </a:endParaRPr>
          </a:p>
          <a:p>
            <a:pPr marL="342900" indent="-342900" fontAlgn="base">
              <a:lnSpc>
                <a:spcPct val="150000"/>
              </a:lnSpc>
              <a:spcBef>
                <a:spcPct val="0"/>
              </a:spcBef>
              <a:spcAft>
                <a:spcPct val="0"/>
              </a:spcAft>
              <a:buFont typeface="Arial" charset="0"/>
              <a:buChar char="•"/>
            </a:pPr>
            <a:r>
              <a:rPr lang="en-US" sz="1600" b="1" dirty="0" smtClean="0">
                <a:solidFill>
                  <a:srgbClr val="4472C4"/>
                </a:solidFill>
                <a:cs typeface="Arial" charset="0"/>
              </a:rPr>
              <a:t>Ellipsoid </a:t>
            </a:r>
            <a:r>
              <a:rPr lang="en-US" sz="1600" b="1" dirty="0">
                <a:solidFill>
                  <a:srgbClr val="4472C4"/>
                </a:solidFill>
                <a:cs typeface="Arial" charset="0"/>
              </a:rPr>
              <a:t>modeling and features</a:t>
            </a:r>
          </a:p>
          <a:p>
            <a:pPr marL="857250" lvl="1" indent="-457200" fontAlgn="base">
              <a:spcBef>
                <a:spcPct val="0"/>
              </a:spcBef>
              <a:spcAft>
                <a:spcPct val="0"/>
              </a:spcAft>
              <a:buFont typeface="Arial" charset="0"/>
              <a:buChar char="•"/>
            </a:pPr>
            <a:r>
              <a:rPr lang="en-US" sz="1600" dirty="0">
                <a:solidFill>
                  <a:prstClr val="black"/>
                </a:solidFill>
                <a:cs typeface="Arial" charset="0"/>
              </a:rPr>
              <a:t>present adequate level of abstraction for different assembly parts</a:t>
            </a:r>
          </a:p>
          <a:p>
            <a:pPr marL="857250" lvl="1" indent="-457200" fontAlgn="base">
              <a:lnSpc>
                <a:spcPct val="150000"/>
              </a:lnSpc>
              <a:spcBef>
                <a:spcPct val="0"/>
              </a:spcBef>
              <a:spcAft>
                <a:spcPct val="0"/>
              </a:spcAft>
              <a:buFont typeface="Arial" charset="0"/>
              <a:buChar char="•"/>
            </a:pPr>
            <a:r>
              <a:rPr lang="en-US" sz="1600" dirty="0" smtClean="0">
                <a:solidFill>
                  <a:prstClr val="black"/>
                </a:solidFill>
                <a:cs typeface="Arial" charset="0"/>
              </a:rPr>
              <a:t>do </a:t>
            </a:r>
            <a:r>
              <a:rPr lang="en-US" sz="1600" dirty="0">
                <a:solidFill>
                  <a:prstClr val="black"/>
                </a:solidFill>
                <a:cs typeface="Arial" charset="0"/>
              </a:rPr>
              <a:t>not add significant computational </a:t>
            </a:r>
            <a:r>
              <a:rPr lang="en-US" sz="1600" dirty="0" smtClean="0">
                <a:solidFill>
                  <a:prstClr val="black"/>
                </a:solidFill>
                <a:cs typeface="Arial" charset="0"/>
              </a:rPr>
              <a:t>cost</a:t>
            </a:r>
            <a:endParaRPr lang="en-US" sz="1600" dirty="0">
              <a:solidFill>
                <a:prstClr val="black"/>
              </a:solidFill>
              <a:cs typeface="Arial" charset="0"/>
            </a:endParaRPr>
          </a:p>
        </p:txBody>
      </p:sp>
      <p:pic>
        <p:nvPicPr>
          <p:cNvPr id="25604" name="Picture 4"/>
          <p:cNvPicPr>
            <a:picLocks noChangeAspect="1"/>
          </p:cNvPicPr>
          <p:nvPr/>
        </p:nvPicPr>
        <p:blipFill>
          <a:blip r:embed="rId2" cstate="print"/>
          <a:srcRect t="10693"/>
          <a:stretch>
            <a:fillRect/>
          </a:stretch>
        </p:blipFill>
        <p:spPr bwMode="auto">
          <a:xfrm>
            <a:off x="6237288" y="1100138"/>
            <a:ext cx="4113212" cy="2638425"/>
          </a:xfrm>
          <a:prstGeom prst="rect">
            <a:avLst/>
          </a:prstGeom>
          <a:noFill/>
          <a:ln w="9525">
            <a:noFill/>
            <a:miter lim="800000"/>
            <a:headEnd/>
            <a:tailEnd/>
          </a:ln>
        </p:spPr>
      </p:pic>
      <p:pic>
        <p:nvPicPr>
          <p:cNvPr id="25605" name="Picture 5"/>
          <p:cNvPicPr>
            <a:picLocks noChangeAspect="1"/>
          </p:cNvPicPr>
          <p:nvPr/>
        </p:nvPicPr>
        <p:blipFill>
          <a:blip r:embed="rId3" cstate="print"/>
          <a:srcRect t="7034"/>
          <a:stretch>
            <a:fillRect/>
          </a:stretch>
        </p:blipFill>
        <p:spPr bwMode="auto">
          <a:xfrm>
            <a:off x="6497638" y="3887788"/>
            <a:ext cx="4113212" cy="2433637"/>
          </a:xfrm>
          <a:prstGeom prst="rect">
            <a:avLst/>
          </a:prstGeom>
          <a:noFill/>
          <a:ln w="9525">
            <a:noFill/>
            <a:miter lim="800000"/>
            <a:headEnd/>
            <a:tailEnd/>
          </a:ln>
        </p:spPr>
      </p:pic>
      <p:sp>
        <p:nvSpPr>
          <p:cNvPr id="7" name="Title 3"/>
          <p:cNvSpPr txBox="1">
            <a:spLocks/>
          </p:cNvSpPr>
          <p:nvPr/>
        </p:nvSpPr>
        <p:spPr>
          <a:xfrm>
            <a:off x="838200" y="365125"/>
            <a:ext cx="8869363" cy="576263"/>
          </a:xfrm>
          <a:prstGeom prst="rect">
            <a:avLst/>
          </a:prstGeom>
        </p:spPr>
        <p:txBody>
          <a:bodyPr/>
          <a:lstStyle>
            <a:lvl1pPr algn="l" rtl="0" eaLnBrk="0" fontAlgn="base" hangingPunct="0">
              <a:lnSpc>
                <a:spcPct val="90000"/>
              </a:lnSpc>
              <a:spcBef>
                <a:spcPct val="0"/>
              </a:spcBef>
              <a:spcAft>
                <a:spcPct val="0"/>
              </a:spcAft>
              <a:defRPr sz="2800" b="1" kern="1200">
                <a:solidFill>
                  <a:schemeClr val="bg1"/>
                </a:solidFill>
                <a:latin typeface="+mj-lt"/>
                <a:ea typeface="+mj-ea"/>
                <a:cs typeface="+mj-cs"/>
              </a:defRPr>
            </a:lvl1pPr>
            <a:lvl2pPr algn="l" rtl="0" eaLnBrk="0" fontAlgn="base" hangingPunct="0">
              <a:lnSpc>
                <a:spcPct val="90000"/>
              </a:lnSpc>
              <a:spcBef>
                <a:spcPct val="0"/>
              </a:spcBef>
              <a:spcAft>
                <a:spcPct val="0"/>
              </a:spcAft>
              <a:defRPr sz="2800" b="1">
                <a:solidFill>
                  <a:schemeClr val="bg1"/>
                </a:solidFill>
                <a:latin typeface="Calibri Light" pitchFamily="34" charset="0"/>
              </a:defRPr>
            </a:lvl2pPr>
            <a:lvl3pPr algn="l" rtl="0" eaLnBrk="0" fontAlgn="base" hangingPunct="0">
              <a:lnSpc>
                <a:spcPct val="90000"/>
              </a:lnSpc>
              <a:spcBef>
                <a:spcPct val="0"/>
              </a:spcBef>
              <a:spcAft>
                <a:spcPct val="0"/>
              </a:spcAft>
              <a:defRPr sz="2800" b="1">
                <a:solidFill>
                  <a:schemeClr val="bg1"/>
                </a:solidFill>
                <a:latin typeface="Calibri Light" pitchFamily="34" charset="0"/>
              </a:defRPr>
            </a:lvl3pPr>
            <a:lvl4pPr algn="l" rtl="0" eaLnBrk="0" fontAlgn="base" hangingPunct="0">
              <a:lnSpc>
                <a:spcPct val="90000"/>
              </a:lnSpc>
              <a:spcBef>
                <a:spcPct val="0"/>
              </a:spcBef>
              <a:spcAft>
                <a:spcPct val="0"/>
              </a:spcAft>
              <a:defRPr sz="2800" b="1">
                <a:solidFill>
                  <a:schemeClr val="bg1"/>
                </a:solidFill>
                <a:latin typeface="Calibri Light" pitchFamily="34" charset="0"/>
              </a:defRPr>
            </a:lvl4pPr>
            <a:lvl5pPr algn="l" rtl="0" eaLnBrk="0" fontAlgn="base" hangingPunct="0">
              <a:lnSpc>
                <a:spcPct val="90000"/>
              </a:lnSpc>
              <a:spcBef>
                <a:spcPct val="0"/>
              </a:spcBef>
              <a:spcAft>
                <a:spcPct val="0"/>
              </a:spcAft>
              <a:defRPr sz="2800" b="1">
                <a:solidFill>
                  <a:schemeClr val="bg1"/>
                </a:solidFill>
                <a:latin typeface="Calibri Light" pitchFamily="34" charset="0"/>
              </a:defRPr>
            </a:lvl5pPr>
            <a:lvl6pPr marL="457200" algn="l" rtl="0" fontAlgn="base">
              <a:lnSpc>
                <a:spcPct val="90000"/>
              </a:lnSpc>
              <a:spcBef>
                <a:spcPct val="0"/>
              </a:spcBef>
              <a:spcAft>
                <a:spcPct val="0"/>
              </a:spcAft>
              <a:defRPr sz="2800" b="1">
                <a:solidFill>
                  <a:schemeClr val="bg1"/>
                </a:solidFill>
                <a:latin typeface="Calibri Light" pitchFamily="34" charset="0"/>
              </a:defRPr>
            </a:lvl6pPr>
            <a:lvl7pPr marL="914400" algn="l" rtl="0" fontAlgn="base">
              <a:lnSpc>
                <a:spcPct val="90000"/>
              </a:lnSpc>
              <a:spcBef>
                <a:spcPct val="0"/>
              </a:spcBef>
              <a:spcAft>
                <a:spcPct val="0"/>
              </a:spcAft>
              <a:defRPr sz="2800" b="1">
                <a:solidFill>
                  <a:schemeClr val="bg1"/>
                </a:solidFill>
                <a:latin typeface="Calibri Light" pitchFamily="34" charset="0"/>
              </a:defRPr>
            </a:lvl7pPr>
            <a:lvl8pPr marL="1371600" algn="l" rtl="0" fontAlgn="base">
              <a:lnSpc>
                <a:spcPct val="90000"/>
              </a:lnSpc>
              <a:spcBef>
                <a:spcPct val="0"/>
              </a:spcBef>
              <a:spcAft>
                <a:spcPct val="0"/>
              </a:spcAft>
              <a:defRPr sz="2800" b="1">
                <a:solidFill>
                  <a:schemeClr val="bg1"/>
                </a:solidFill>
                <a:latin typeface="Calibri Light" pitchFamily="34" charset="0"/>
              </a:defRPr>
            </a:lvl8pPr>
            <a:lvl9pPr marL="1828800" algn="l" rtl="0" fontAlgn="base">
              <a:lnSpc>
                <a:spcPct val="90000"/>
              </a:lnSpc>
              <a:spcBef>
                <a:spcPct val="0"/>
              </a:spcBef>
              <a:spcAft>
                <a:spcPct val="0"/>
              </a:spcAft>
              <a:defRPr sz="2800" b="1">
                <a:solidFill>
                  <a:schemeClr val="bg1"/>
                </a:solidFill>
                <a:latin typeface="Calibri Light" pitchFamily="34" charset="0"/>
              </a:defRPr>
            </a:lvl9pPr>
          </a:lstStyle>
          <a:p>
            <a:r>
              <a:rPr lang="en-US" dirty="0" smtClean="0">
                <a:latin typeface="Calibri Light" pitchFamily="34" charset="0"/>
              </a:rPr>
              <a:t>T3.1 </a:t>
            </a:r>
            <a:r>
              <a:rPr lang="en-US" dirty="0" smtClean="0">
                <a:solidFill>
                  <a:prstClr val="white"/>
                </a:solidFill>
              </a:rPr>
              <a:t>- Automatic Key-frame identification</a:t>
            </a:r>
            <a:endParaRPr lang="el-GR" dirty="0">
              <a:solidFill>
                <a:prstClr val="white"/>
              </a:solidFill>
            </a:endParaRPr>
          </a:p>
        </p:txBody>
      </p:sp>
    </p:spTree>
    <p:extLst>
      <p:ext uri="{BB962C8B-B14F-4D97-AF65-F5344CB8AC3E}">
        <p14:creationId xmlns:p14="http://schemas.microsoft.com/office/powerpoint/2010/main" val="5706550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885825" y="1198563"/>
            <a:ext cx="6096000" cy="290512"/>
          </a:xfrm>
          <a:prstGeom prst="rect">
            <a:avLst/>
          </a:prstGeom>
          <a:noFill/>
          <a:ln w="9525">
            <a:noFill/>
            <a:miter lim="800000"/>
            <a:headEnd/>
            <a:tailEnd/>
          </a:ln>
        </p:spPr>
        <p:txBody>
          <a:bodyPr>
            <a:spAutoFit/>
          </a:bodyPr>
          <a:lstStyle/>
          <a:p>
            <a:pPr fontAlgn="base">
              <a:lnSpc>
                <a:spcPct val="70000"/>
              </a:lnSpc>
              <a:spcBef>
                <a:spcPct val="0"/>
              </a:spcBef>
              <a:spcAft>
                <a:spcPct val="0"/>
              </a:spcAft>
              <a:buFont typeface="Arial" charset="0"/>
              <a:buNone/>
            </a:pPr>
            <a:endParaRPr lang="el-GR">
              <a:solidFill>
                <a:prstClr val="black"/>
              </a:solidFill>
              <a:latin typeface="Arial" charset="0"/>
              <a:cs typeface="Arial" charset="0"/>
            </a:endParaRPr>
          </a:p>
        </p:txBody>
      </p:sp>
      <p:pic>
        <p:nvPicPr>
          <p:cNvPr id="25604" name="Picture 4"/>
          <p:cNvPicPr>
            <a:picLocks noChangeAspect="1"/>
          </p:cNvPicPr>
          <p:nvPr/>
        </p:nvPicPr>
        <p:blipFill>
          <a:blip r:embed="rId2" cstate="print"/>
          <a:srcRect t="10693"/>
          <a:stretch>
            <a:fillRect/>
          </a:stretch>
        </p:blipFill>
        <p:spPr bwMode="auto">
          <a:xfrm>
            <a:off x="1136223" y="2084876"/>
            <a:ext cx="4113212" cy="2638425"/>
          </a:xfrm>
          <a:prstGeom prst="rect">
            <a:avLst/>
          </a:prstGeom>
          <a:noFill/>
          <a:ln w="9525">
            <a:noFill/>
            <a:miter lim="800000"/>
            <a:headEnd/>
            <a:tailEnd/>
          </a:ln>
        </p:spPr>
      </p:pic>
      <p:pic>
        <p:nvPicPr>
          <p:cNvPr id="25605" name="Picture 5"/>
          <p:cNvPicPr>
            <a:picLocks noChangeAspect="1"/>
          </p:cNvPicPr>
          <p:nvPr/>
        </p:nvPicPr>
        <p:blipFill>
          <a:blip r:embed="rId3" cstate="print"/>
          <a:srcRect t="7034"/>
          <a:stretch>
            <a:fillRect/>
          </a:stretch>
        </p:blipFill>
        <p:spPr bwMode="auto">
          <a:xfrm>
            <a:off x="5407392" y="2084876"/>
            <a:ext cx="4459334" cy="2638425"/>
          </a:xfrm>
          <a:prstGeom prst="rect">
            <a:avLst/>
          </a:prstGeom>
          <a:noFill/>
          <a:ln w="9525">
            <a:noFill/>
            <a:miter lim="800000"/>
            <a:headEnd/>
            <a:tailEnd/>
          </a:ln>
        </p:spPr>
      </p:pic>
      <p:sp>
        <p:nvSpPr>
          <p:cNvPr id="7" name="Title 3"/>
          <p:cNvSpPr txBox="1">
            <a:spLocks/>
          </p:cNvSpPr>
          <p:nvPr/>
        </p:nvSpPr>
        <p:spPr>
          <a:xfrm>
            <a:off x="838200" y="365125"/>
            <a:ext cx="8869363" cy="576263"/>
          </a:xfrm>
          <a:prstGeom prst="rect">
            <a:avLst/>
          </a:prstGeom>
        </p:spPr>
        <p:txBody>
          <a:bodyPr/>
          <a:lstStyle>
            <a:lvl1pPr algn="l" rtl="0" eaLnBrk="0" fontAlgn="base" hangingPunct="0">
              <a:lnSpc>
                <a:spcPct val="90000"/>
              </a:lnSpc>
              <a:spcBef>
                <a:spcPct val="0"/>
              </a:spcBef>
              <a:spcAft>
                <a:spcPct val="0"/>
              </a:spcAft>
              <a:defRPr sz="2800" b="1" kern="1200">
                <a:solidFill>
                  <a:schemeClr val="bg1"/>
                </a:solidFill>
                <a:latin typeface="+mj-lt"/>
                <a:ea typeface="+mj-ea"/>
                <a:cs typeface="+mj-cs"/>
              </a:defRPr>
            </a:lvl1pPr>
            <a:lvl2pPr algn="l" rtl="0" eaLnBrk="0" fontAlgn="base" hangingPunct="0">
              <a:lnSpc>
                <a:spcPct val="90000"/>
              </a:lnSpc>
              <a:spcBef>
                <a:spcPct val="0"/>
              </a:spcBef>
              <a:spcAft>
                <a:spcPct val="0"/>
              </a:spcAft>
              <a:defRPr sz="2800" b="1">
                <a:solidFill>
                  <a:schemeClr val="bg1"/>
                </a:solidFill>
                <a:latin typeface="Calibri Light" pitchFamily="34" charset="0"/>
              </a:defRPr>
            </a:lvl2pPr>
            <a:lvl3pPr algn="l" rtl="0" eaLnBrk="0" fontAlgn="base" hangingPunct="0">
              <a:lnSpc>
                <a:spcPct val="90000"/>
              </a:lnSpc>
              <a:spcBef>
                <a:spcPct val="0"/>
              </a:spcBef>
              <a:spcAft>
                <a:spcPct val="0"/>
              </a:spcAft>
              <a:defRPr sz="2800" b="1">
                <a:solidFill>
                  <a:schemeClr val="bg1"/>
                </a:solidFill>
                <a:latin typeface="Calibri Light" pitchFamily="34" charset="0"/>
              </a:defRPr>
            </a:lvl3pPr>
            <a:lvl4pPr algn="l" rtl="0" eaLnBrk="0" fontAlgn="base" hangingPunct="0">
              <a:lnSpc>
                <a:spcPct val="90000"/>
              </a:lnSpc>
              <a:spcBef>
                <a:spcPct val="0"/>
              </a:spcBef>
              <a:spcAft>
                <a:spcPct val="0"/>
              </a:spcAft>
              <a:defRPr sz="2800" b="1">
                <a:solidFill>
                  <a:schemeClr val="bg1"/>
                </a:solidFill>
                <a:latin typeface="Calibri Light" pitchFamily="34" charset="0"/>
              </a:defRPr>
            </a:lvl4pPr>
            <a:lvl5pPr algn="l" rtl="0" eaLnBrk="0" fontAlgn="base" hangingPunct="0">
              <a:lnSpc>
                <a:spcPct val="90000"/>
              </a:lnSpc>
              <a:spcBef>
                <a:spcPct val="0"/>
              </a:spcBef>
              <a:spcAft>
                <a:spcPct val="0"/>
              </a:spcAft>
              <a:defRPr sz="2800" b="1">
                <a:solidFill>
                  <a:schemeClr val="bg1"/>
                </a:solidFill>
                <a:latin typeface="Calibri Light" pitchFamily="34" charset="0"/>
              </a:defRPr>
            </a:lvl5pPr>
            <a:lvl6pPr marL="457200" algn="l" rtl="0" fontAlgn="base">
              <a:lnSpc>
                <a:spcPct val="90000"/>
              </a:lnSpc>
              <a:spcBef>
                <a:spcPct val="0"/>
              </a:spcBef>
              <a:spcAft>
                <a:spcPct val="0"/>
              </a:spcAft>
              <a:defRPr sz="2800" b="1">
                <a:solidFill>
                  <a:schemeClr val="bg1"/>
                </a:solidFill>
                <a:latin typeface="Calibri Light" pitchFamily="34" charset="0"/>
              </a:defRPr>
            </a:lvl6pPr>
            <a:lvl7pPr marL="914400" algn="l" rtl="0" fontAlgn="base">
              <a:lnSpc>
                <a:spcPct val="90000"/>
              </a:lnSpc>
              <a:spcBef>
                <a:spcPct val="0"/>
              </a:spcBef>
              <a:spcAft>
                <a:spcPct val="0"/>
              </a:spcAft>
              <a:defRPr sz="2800" b="1">
                <a:solidFill>
                  <a:schemeClr val="bg1"/>
                </a:solidFill>
                <a:latin typeface="Calibri Light" pitchFamily="34" charset="0"/>
              </a:defRPr>
            </a:lvl7pPr>
            <a:lvl8pPr marL="1371600" algn="l" rtl="0" fontAlgn="base">
              <a:lnSpc>
                <a:spcPct val="90000"/>
              </a:lnSpc>
              <a:spcBef>
                <a:spcPct val="0"/>
              </a:spcBef>
              <a:spcAft>
                <a:spcPct val="0"/>
              </a:spcAft>
              <a:defRPr sz="2800" b="1">
                <a:solidFill>
                  <a:schemeClr val="bg1"/>
                </a:solidFill>
                <a:latin typeface="Calibri Light" pitchFamily="34" charset="0"/>
              </a:defRPr>
            </a:lvl8pPr>
            <a:lvl9pPr marL="1828800" algn="l" rtl="0" fontAlgn="base">
              <a:lnSpc>
                <a:spcPct val="90000"/>
              </a:lnSpc>
              <a:spcBef>
                <a:spcPct val="0"/>
              </a:spcBef>
              <a:spcAft>
                <a:spcPct val="0"/>
              </a:spcAft>
              <a:defRPr sz="2800" b="1">
                <a:solidFill>
                  <a:schemeClr val="bg1"/>
                </a:solidFill>
                <a:latin typeface="Calibri Light" pitchFamily="34" charset="0"/>
              </a:defRPr>
            </a:lvl9pPr>
          </a:lstStyle>
          <a:p>
            <a:r>
              <a:rPr lang="en-US" dirty="0" smtClean="0">
                <a:latin typeface="Calibri Light" pitchFamily="34" charset="0"/>
              </a:rPr>
              <a:t>T3.1 </a:t>
            </a:r>
            <a:r>
              <a:rPr lang="en-US" dirty="0" smtClean="0">
                <a:solidFill>
                  <a:prstClr val="white"/>
                </a:solidFill>
              </a:rPr>
              <a:t>- Automatic Key-frame identification</a:t>
            </a:r>
            <a:endParaRPr lang="el-GR" dirty="0">
              <a:solidFill>
                <a:prstClr val="white"/>
              </a:solidFill>
            </a:endParaRPr>
          </a:p>
        </p:txBody>
      </p:sp>
    </p:spTree>
    <p:extLst>
      <p:ext uri="{BB962C8B-B14F-4D97-AF65-F5344CB8AC3E}">
        <p14:creationId xmlns:p14="http://schemas.microsoft.com/office/powerpoint/2010/main" val="41001707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Calibri Light" pitchFamily="34" charset="0"/>
              </a:rPr>
              <a:t>T3.1 </a:t>
            </a:r>
            <a:r>
              <a:rPr lang="en-US" dirty="0" smtClean="0"/>
              <a:t>- Automatic </a:t>
            </a:r>
            <a:r>
              <a:rPr lang="en-US" dirty="0"/>
              <a:t>Key-frame identification</a:t>
            </a:r>
            <a:endParaRPr lang="el-GR" dirty="0"/>
          </a:p>
        </p:txBody>
      </p:sp>
      <p:sp>
        <p:nvSpPr>
          <p:cNvPr id="5" name="Rectangle 4"/>
          <p:cNvSpPr/>
          <p:nvPr/>
        </p:nvSpPr>
        <p:spPr>
          <a:xfrm>
            <a:off x="6188820" y="1799488"/>
            <a:ext cx="4980851" cy="369332"/>
          </a:xfrm>
          <a:prstGeom prst="rect">
            <a:avLst/>
          </a:prstGeom>
        </p:spPr>
        <p:txBody>
          <a:bodyPr wrap="none">
            <a:spAutoFit/>
          </a:bodyPr>
          <a:lstStyle/>
          <a:p>
            <a:pPr fontAlgn="base">
              <a:spcBef>
                <a:spcPct val="0"/>
              </a:spcBef>
              <a:spcAft>
                <a:spcPct val="0"/>
              </a:spcAft>
              <a:defRPr/>
            </a:pPr>
            <a:r>
              <a:rPr lang="en-US" b="1" kern="0" dirty="0" smtClean="0">
                <a:solidFill>
                  <a:srgbClr val="4472C4"/>
                </a:solidFill>
                <a:latin typeface="Arial" charset="0"/>
                <a:cs typeface="Arial" charset="0"/>
              </a:rPr>
              <a:t>Extended the method to 3D using ellipsoids</a:t>
            </a:r>
            <a:endParaRPr lang="en-US" b="1" kern="0" dirty="0">
              <a:solidFill>
                <a:srgbClr val="4472C4"/>
              </a:solidFill>
              <a:latin typeface="Arial" charset="0"/>
              <a:cs typeface="Arial" charset="0"/>
            </a:endParaRPr>
          </a:p>
        </p:txBody>
      </p:sp>
      <p:sp>
        <p:nvSpPr>
          <p:cNvPr id="6" name="TextBox 5"/>
          <p:cNvSpPr txBox="1"/>
          <p:nvPr/>
        </p:nvSpPr>
        <p:spPr>
          <a:xfrm>
            <a:off x="6252571" y="5914237"/>
            <a:ext cx="4853353" cy="369332"/>
          </a:xfrm>
          <a:prstGeom prst="rect">
            <a:avLst/>
          </a:prstGeom>
          <a:noFill/>
        </p:spPr>
        <p:txBody>
          <a:bodyPr wrap="square" rtlCol="0">
            <a:spAutoFit/>
          </a:bodyPr>
          <a:lstStyle/>
          <a:p>
            <a:pPr algn="ctr" fontAlgn="base">
              <a:spcBef>
                <a:spcPct val="0"/>
              </a:spcBef>
              <a:spcAft>
                <a:spcPct val="0"/>
              </a:spcAft>
            </a:pPr>
            <a:r>
              <a:rPr lang="en-US" b="1" dirty="0" smtClean="0">
                <a:solidFill>
                  <a:srgbClr val="4472C4"/>
                </a:solidFill>
                <a:latin typeface="Arial" charset="0"/>
                <a:cs typeface="Arial" charset="0"/>
              </a:rPr>
              <a:t>Extracted graphs</a:t>
            </a:r>
            <a:endParaRPr lang="el-GR" b="1" dirty="0">
              <a:solidFill>
                <a:srgbClr val="4472C4"/>
              </a:solidFill>
              <a:latin typeface="Arial" charset="0"/>
              <a:cs typeface="Arial" charset="0"/>
            </a:endParaRPr>
          </a:p>
        </p:txBody>
      </p:sp>
      <p:pic>
        <p:nvPicPr>
          <p:cNvPr id="3" name="00_outputvideo_parallel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cstate="print"/>
          <a:stretch>
            <a:fillRect/>
          </a:stretch>
        </p:blipFill>
        <p:spPr>
          <a:xfrm>
            <a:off x="6252570" y="2221521"/>
            <a:ext cx="4853353" cy="3640015"/>
          </a:xfrm>
          <a:prstGeom prst="rect">
            <a:avLst/>
          </a:prstGeom>
        </p:spPr>
      </p:pic>
      <p:pic>
        <p:nvPicPr>
          <p:cNvPr id="10" name="00_outputvideo">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6" cstate="print"/>
          <a:stretch>
            <a:fillRect/>
          </a:stretch>
        </p:blipFill>
        <p:spPr>
          <a:xfrm>
            <a:off x="838200" y="2221521"/>
            <a:ext cx="4853353" cy="3640015"/>
          </a:xfrm>
          <a:prstGeom prst="rect">
            <a:avLst/>
          </a:prstGeom>
        </p:spPr>
      </p:pic>
      <p:sp>
        <p:nvSpPr>
          <p:cNvPr id="11" name="TextBox 10"/>
          <p:cNvSpPr txBox="1"/>
          <p:nvPr/>
        </p:nvSpPr>
        <p:spPr>
          <a:xfrm>
            <a:off x="838200" y="5914237"/>
            <a:ext cx="4853353" cy="369332"/>
          </a:xfrm>
          <a:prstGeom prst="rect">
            <a:avLst/>
          </a:prstGeom>
          <a:noFill/>
        </p:spPr>
        <p:txBody>
          <a:bodyPr wrap="square" rtlCol="0">
            <a:spAutoFit/>
          </a:bodyPr>
          <a:lstStyle/>
          <a:p>
            <a:pPr algn="ctr" fontAlgn="base">
              <a:spcBef>
                <a:spcPct val="0"/>
              </a:spcBef>
              <a:spcAft>
                <a:spcPct val="0"/>
              </a:spcAft>
            </a:pPr>
            <a:r>
              <a:rPr lang="en-US" b="1" dirty="0" smtClean="0">
                <a:solidFill>
                  <a:srgbClr val="4472C4"/>
                </a:solidFill>
                <a:latin typeface="Arial" charset="0"/>
                <a:cs typeface="Arial" charset="0"/>
              </a:rPr>
              <a:t>Extracted graphs</a:t>
            </a:r>
            <a:endParaRPr lang="el-GR" b="1" dirty="0">
              <a:solidFill>
                <a:srgbClr val="4472C4"/>
              </a:solidFill>
              <a:latin typeface="Arial" charset="0"/>
              <a:cs typeface="Arial" charset="0"/>
            </a:endParaRPr>
          </a:p>
        </p:txBody>
      </p:sp>
      <p:sp>
        <p:nvSpPr>
          <p:cNvPr id="12" name="Rectangle 11"/>
          <p:cNvSpPr/>
          <p:nvPr/>
        </p:nvSpPr>
        <p:spPr>
          <a:xfrm>
            <a:off x="838200" y="1799488"/>
            <a:ext cx="4853353" cy="369332"/>
          </a:xfrm>
          <a:prstGeom prst="rect">
            <a:avLst/>
          </a:prstGeom>
        </p:spPr>
        <p:txBody>
          <a:bodyPr wrap="square">
            <a:spAutoFit/>
          </a:bodyPr>
          <a:lstStyle/>
          <a:p>
            <a:pPr algn="ctr" fontAlgn="base">
              <a:spcBef>
                <a:spcPct val="0"/>
              </a:spcBef>
              <a:spcAft>
                <a:spcPct val="0"/>
              </a:spcAft>
              <a:defRPr/>
            </a:pPr>
            <a:r>
              <a:rPr lang="en-US" b="1" kern="0" dirty="0" smtClean="0">
                <a:solidFill>
                  <a:srgbClr val="4472C4"/>
                </a:solidFill>
                <a:latin typeface="Arial" charset="0"/>
                <a:cs typeface="Arial" charset="0"/>
              </a:rPr>
              <a:t>Method using only 2D information</a:t>
            </a:r>
            <a:endParaRPr lang="en-US" b="1" kern="0" dirty="0">
              <a:solidFill>
                <a:srgbClr val="4472C4"/>
              </a:solidFill>
              <a:latin typeface="Arial" charset="0"/>
              <a:cs typeface="Arial" charset="0"/>
            </a:endParaRPr>
          </a:p>
        </p:txBody>
      </p:sp>
    </p:spTree>
    <p:extLst>
      <p:ext uri="{BB962C8B-B14F-4D97-AF65-F5344CB8AC3E}">
        <p14:creationId xmlns:p14="http://schemas.microsoft.com/office/powerpoint/2010/main" val="12599079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621" fill="hold"/>
                                        <p:tgtEl>
                                          <p:spTgt spid="10"/>
                                        </p:tgtEl>
                                      </p:cBhvr>
                                    </p:cmd>
                                  </p:childTnLst>
                                </p:cTn>
                              </p:par>
                              <p:par>
                                <p:cTn id="7" presetID="1" presetClass="mediacall" presetSubtype="0" fill="hold" nodeType="withEffect">
                                  <p:stCondLst>
                                    <p:cond delay="0"/>
                                  </p:stCondLst>
                                  <p:childTnLst>
                                    <p:cmd type="call" cmd="playFrom(0.0)">
                                      <p:cBhvr>
                                        <p:cTn id="8" dur="662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10"/>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10"/>
                                        </p:tgtEl>
                                      </p:cBhvr>
                                    </p:cmd>
                                  </p:childTnLst>
                                </p:cTn>
                              </p:par>
                            </p:childTnLst>
                          </p:cTn>
                        </p:par>
                      </p:childTnLst>
                    </p:cTn>
                  </p:par>
                </p:childTnLst>
              </p:cTn>
              <p:nextCondLst>
                <p:cond evt="onClick" delay="0">
                  <p:tgtEl>
                    <p:spTgt spid="10"/>
                  </p:tgtEl>
                </p:cond>
              </p:nextCondLst>
            </p:seq>
            <p:video>
              <p:cMediaNode vol="80000">
                <p:cTn id="14" fill="hold" display="0">
                  <p:stCondLst>
                    <p:cond delay="indefinite"/>
                  </p:stCondLst>
                </p:cTn>
                <p:tgtEl>
                  <p:spTgt spid="10"/>
                </p:tgtEl>
              </p:cMediaNode>
            </p:video>
            <p:video>
              <p:cMediaNode vol="80000">
                <p:cTn id="15" fill="hold" display="0">
                  <p:stCondLst>
                    <p:cond delay="indefinite"/>
                  </p:stCondLst>
                </p:cTn>
                <p:tgtEl>
                  <p:spTgt spid="3"/>
                </p:tgtEl>
              </p:cMediaNode>
            </p:video>
            <p:seq concurrent="1" nextAc="seek">
              <p:cTn id="16" restart="whenNotActive" fill="hold" evtFilter="cancelBubble" nodeType="interactiveSeq">
                <p:stCondLst>
                  <p:cond evt="onClick" delay="0">
                    <p:tgtEl>
                      <p:spTgt spid="3"/>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withEffect">
                                  <p:stCondLst>
                                    <p:cond delay="0"/>
                                  </p:stCondLst>
                                  <p:childTnLst>
                                    <p:cmd type="call" cmd="togglePause">
                                      <p:cBhvr>
                                        <p:cTn id="20"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Calibri Light" pitchFamily="34" charset="0"/>
              </a:rPr>
              <a:t>T3.1 </a:t>
            </a:r>
            <a:r>
              <a:rPr lang="en-US" dirty="0" smtClean="0"/>
              <a:t>- Automatic </a:t>
            </a:r>
            <a:r>
              <a:rPr lang="en-US" dirty="0"/>
              <a:t>Key-frame identification</a:t>
            </a:r>
            <a:endParaRPr lang="el-GR" dirty="0"/>
          </a:p>
        </p:txBody>
      </p:sp>
      <p:sp>
        <p:nvSpPr>
          <p:cNvPr id="5" name="Rectangle 4"/>
          <p:cNvSpPr/>
          <p:nvPr/>
        </p:nvSpPr>
        <p:spPr>
          <a:xfrm>
            <a:off x="6188820" y="1799488"/>
            <a:ext cx="4980851" cy="369332"/>
          </a:xfrm>
          <a:prstGeom prst="rect">
            <a:avLst/>
          </a:prstGeom>
        </p:spPr>
        <p:txBody>
          <a:bodyPr wrap="none">
            <a:spAutoFit/>
          </a:bodyPr>
          <a:lstStyle/>
          <a:p>
            <a:pPr fontAlgn="base">
              <a:spcBef>
                <a:spcPct val="0"/>
              </a:spcBef>
              <a:spcAft>
                <a:spcPct val="0"/>
              </a:spcAft>
              <a:defRPr/>
            </a:pPr>
            <a:r>
              <a:rPr lang="en-US" b="1" kern="0" dirty="0" smtClean="0">
                <a:solidFill>
                  <a:srgbClr val="4472C4"/>
                </a:solidFill>
                <a:latin typeface="Arial" charset="0"/>
                <a:cs typeface="Arial" charset="0"/>
              </a:rPr>
              <a:t>Extended the method to 3D using ellipsoids</a:t>
            </a:r>
            <a:endParaRPr lang="en-US" b="1" kern="0" dirty="0">
              <a:solidFill>
                <a:srgbClr val="4472C4"/>
              </a:solidFill>
              <a:latin typeface="Arial" charset="0"/>
              <a:cs typeface="Arial" charset="0"/>
            </a:endParaRPr>
          </a:p>
        </p:txBody>
      </p:sp>
      <p:sp>
        <p:nvSpPr>
          <p:cNvPr id="6" name="TextBox 5"/>
          <p:cNvSpPr txBox="1"/>
          <p:nvPr/>
        </p:nvSpPr>
        <p:spPr>
          <a:xfrm>
            <a:off x="6252571" y="5914237"/>
            <a:ext cx="4853353" cy="369332"/>
          </a:xfrm>
          <a:prstGeom prst="rect">
            <a:avLst/>
          </a:prstGeom>
          <a:noFill/>
        </p:spPr>
        <p:txBody>
          <a:bodyPr wrap="square" rtlCol="0">
            <a:spAutoFit/>
          </a:bodyPr>
          <a:lstStyle/>
          <a:p>
            <a:pPr algn="ctr" fontAlgn="base">
              <a:spcBef>
                <a:spcPct val="0"/>
              </a:spcBef>
              <a:spcAft>
                <a:spcPct val="0"/>
              </a:spcAft>
            </a:pPr>
            <a:r>
              <a:rPr lang="en-US" b="1" dirty="0" smtClean="0">
                <a:solidFill>
                  <a:srgbClr val="4472C4"/>
                </a:solidFill>
                <a:latin typeface="Arial" charset="0"/>
                <a:cs typeface="Arial" charset="0"/>
              </a:rPr>
              <a:t>Extracted graphs</a:t>
            </a:r>
            <a:endParaRPr lang="el-GR" b="1" dirty="0">
              <a:solidFill>
                <a:srgbClr val="4472C4"/>
              </a:solidFill>
              <a:latin typeface="Arial" charset="0"/>
              <a:cs typeface="Arial" charset="0"/>
            </a:endParaRPr>
          </a:p>
        </p:txBody>
      </p:sp>
      <p:sp>
        <p:nvSpPr>
          <p:cNvPr id="11" name="TextBox 10"/>
          <p:cNvSpPr txBox="1"/>
          <p:nvPr/>
        </p:nvSpPr>
        <p:spPr>
          <a:xfrm>
            <a:off x="838200" y="5914237"/>
            <a:ext cx="4853353" cy="369332"/>
          </a:xfrm>
          <a:prstGeom prst="rect">
            <a:avLst/>
          </a:prstGeom>
          <a:noFill/>
        </p:spPr>
        <p:txBody>
          <a:bodyPr wrap="square" rtlCol="0">
            <a:spAutoFit/>
          </a:bodyPr>
          <a:lstStyle/>
          <a:p>
            <a:pPr algn="ctr" fontAlgn="base">
              <a:spcBef>
                <a:spcPct val="0"/>
              </a:spcBef>
              <a:spcAft>
                <a:spcPct val="0"/>
              </a:spcAft>
            </a:pPr>
            <a:r>
              <a:rPr lang="en-US" b="1" dirty="0" smtClean="0">
                <a:solidFill>
                  <a:srgbClr val="4472C4"/>
                </a:solidFill>
                <a:latin typeface="Arial" charset="0"/>
                <a:cs typeface="Arial" charset="0"/>
              </a:rPr>
              <a:t>Extracted graphs</a:t>
            </a:r>
            <a:endParaRPr lang="el-GR" b="1" dirty="0">
              <a:solidFill>
                <a:srgbClr val="4472C4"/>
              </a:solidFill>
              <a:latin typeface="Arial" charset="0"/>
              <a:cs typeface="Arial" charset="0"/>
            </a:endParaRPr>
          </a:p>
        </p:txBody>
      </p:sp>
      <p:sp>
        <p:nvSpPr>
          <p:cNvPr id="12" name="Rectangle 11"/>
          <p:cNvSpPr/>
          <p:nvPr/>
        </p:nvSpPr>
        <p:spPr>
          <a:xfrm>
            <a:off x="838200" y="1799488"/>
            <a:ext cx="4853353" cy="369332"/>
          </a:xfrm>
          <a:prstGeom prst="rect">
            <a:avLst/>
          </a:prstGeom>
        </p:spPr>
        <p:txBody>
          <a:bodyPr wrap="square">
            <a:spAutoFit/>
          </a:bodyPr>
          <a:lstStyle/>
          <a:p>
            <a:pPr algn="ctr" fontAlgn="base">
              <a:spcBef>
                <a:spcPct val="0"/>
              </a:spcBef>
              <a:spcAft>
                <a:spcPct val="0"/>
              </a:spcAft>
              <a:defRPr/>
            </a:pPr>
            <a:r>
              <a:rPr lang="en-US" b="1" kern="0" dirty="0" smtClean="0">
                <a:solidFill>
                  <a:srgbClr val="4472C4"/>
                </a:solidFill>
                <a:latin typeface="Arial" charset="0"/>
                <a:cs typeface="Arial" charset="0"/>
              </a:rPr>
              <a:t>Method using only 2D information</a:t>
            </a:r>
            <a:endParaRPr lang="en-US" b="1" kern="0" dirty="0">
              <a:solidFill>
                <a:srgbClr val="4472C4"/>
              </a:solidFill>
              <a:latin typeface="Arial" charset="0"/>
              <a:cs typeface="Arial"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4415" y="2185657"/>
            <a:ext cx="10502185" cy="3752578"/>
          </a:xfrm>
          <a:prstGeom prst="rect">
            <a:avLst/>
          </a:prstGeom>
        </p:spPr>
      </p:pic>
      <p:sp>
        <p:nvSpPr>
          <p:cNvPr id="13" name="Rectangle 13"/>
          <p:cNvSpPr>
            <a:spLocks noChangeArrowheads="1"/>
          </p:cNvSpPr>
          <p:nvPr/>
        </p:nvSpPr>
        <p:spPr bwMode="auto">
          <a:xfrm>
            <a:off x="304799" y="1216513"/>
            <a:ext cx="10492153" cy="369332"/>
          </a:xfrm>
          <a:prstGeom prst="rect">
            <a:avLst/>
          </a:prstGeom>
          <a:noFill/>
          <a:ln w="9525">
            <a:noFill/>
            <a:miter lim="800000"/>
            <a:headEnd/>
            <a:tailEnd/>
          </a:ln>
        </p:spPr>
        <p:txBody>
          <a:bodyPr wrap="square">
            <a:spAutoFit/>
          </a:bodyPr>
          <a:lstStyle/>
          <a:p>
            <a:pPr lvl="1" fontAlgn="base">
              <a:spcBef>
                <a:spcPct val="0"/>
              </a:spcBef>
              <a:spcAft>
                <a:spcPct val="0"/>
              </a:spcAft>
            </a:pPr>
            <a:r>
              <a:rPr lang="en-US" b="1" dirty="0" smtClean="0">
                <a:solidFill>
                  <a:srgbClr val="C00000"/>
                </a:solidFill>
                <a:latin typeface="Arial" charset="0"/>
                <a:cs typeface="Arial" charset="0"/>
              </a:rPr>
              <a:t>Parallel axes configurations can be detected in the 3D case</a:t>
            </a:r>
            <a:endParaRPr lang="el-GR" b="1" dirty="0">
              <a:solidFill>
                <a:srgbClr val="C00000"/>
              </a:solidFill>
              <a:latin typeface="Arial" charset="0"/>
              <a:cs typeface="Arial" charset="0"/>
            </a:endParaRPr>
          </a:p>
        </p:txBody>
      </p:sp>
    </p:spTree>
    <p:extLst>
      <p:ext uri="{BB962C8B-B14F-4D97-AF65-F5344CB8AC3E}">
        <p14:creationId xmlns:p14="http://schemas.microsoft.com/office/powerpoint/2010/main" val="16925833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Calibri Light" pitchFamily="34" charset="0"/>
              </a:rPr>
              <a:t>T3.1 </a:t>
            </a:r>
            <a:r>
              <a:rPr lang="en-US" dirty="0" smtClean="0"/>
              <a:t>- Automatic </a:t>
            </a:r>
            <a:r>
              <a:rPr lang="en-US" dirty="0"/>
              <a:t>Key-frame identification</a:t>
            </a:r>
            <a:endParaRPr lang="el-GR" dirty="0"/>
          </a:p>
        </p:txBody>
      </p:sp>
      <p:sp>
        <p:nvSpPr>
          <p:cNvPr id="5" name="Rectangle 4"/>
          <p:cNvSpPr/>
          <p:nvPr/>
        </p:nvSpPr>
        <p:spPr>
          <a:xfrm>
            <a:off x="6188820" y="1799488"/>
            <a:ext cx="4980851" cy="369332"/>
          </a:xfrm>
          <a:prstGeom prst="rect">
            <a:avLst/>
          </a:prstGeom>
        </p:spPr>
        <p:txBody>
          <a:bodyPr wrap="none">
            <a:spAutoFit/>
          </a:bodyPr>
          <a:lstStyle/>
          <a:p>
            <a:pPr fontAlgn="base">
              <a:spcBef>
                <a:spcPct val="0"/>
              </a:spcBef>
              <a:spcAft>
                <a:spcPct val="0"/>
              </a:spcAft>
              <a:defRPr/>
            </a:pPr>
            <a:r>
              <a:rPr lang="en-US" b="1" kern="0" dirty="0" smtClean="0">
                <a:solidFill>
                  <a:srgbClr val="4472C4"/>
                </a:solidFill>
                <a:latin typeface="Arial" charset="0"/>
                <a:cs typeface="Arial" charset="0"/>
              </a:rPr>
              <a:t>Extended the method to 3D using ellipsoids</a:t>
            </a:r>
            <a:endParaRPr lang="en-US" b="1" kern="0" dirty="0">
              <a:solidFill>
                <a:srgbClr val="4472C4"/>
              </a:solidFill>
              <a:latin typeface="Arial" charset="0"/>
              <a:cs typeface="Arial" charset="0"/>
            </a:endParaRPr>
          </a:p>
        </p:txBody>
      </p:sp>
      <p:sp>
        <p:nvSpPr>
          <p:cNvPr id="6" name="TextBox 5"/>
          <p:cNvSpPr txBox="1"/>
          <p:nvPr/>
        </p:nvSpPr>
        <p:spPr>
          <a:xfrm>
            <a:off x="6252571" y="5914237"/>
            <a:ext cx="4853353" cy="369332"/>
          </a:xfrm>
          <a:prstGeom prst="rect">
            <a:avLst/>
          </a:prstGeom>
          <a:noFill/>
        </p:spPr>
        <p:txBody>
          <a:bodyPr wrap="square" rtlCol="0">
            <a:spAutoFit/>
          </a:bodyPr>
          <a:lstStyle/>
          <a:p>
            <a:pPr algn="ctr" fontAlgn="base">
              <a:spcBef>
                <a:spcPct val="0"/>
              </a:spcBef>
              <a:spcAft>
                <a:spcPct val="0"/>
              </a:spcAft>
            </a:pPr>
            <a:r>
              <a:rPr lang="en-US" b="1" dirty="0" smtClean="0">
                <a:solidFill>
                  <a:srgbClr val="4472C4"/>
                </a:solidFill>
                <a:latin typeface="Arial" charset="0"/>
                <a:cs typeface="Arial" charset="0"/>
              </a:rPr>
              <a:t>Extracted graphs</a:t>
            </a:r>
            <a:endParaRPr lang="el-GR" b="1" dirty="0">
              <a:solidFill>
                <a:srgbClr val="4472C4"/>
              </a:solidFill>
              <a:latin typeface="Arial" charset="0"/>
              <a:cs typeface="Arial" charset="0"/>
            </a:endParaRPr>
          </a:p>
        </p:txBody>
      </p:sp>
      <p:sp>
        <p:nvSpPr>
          <p:cNvPr id="11" name="TextBox 10"/>
          <p:cNvSpPr txBox="1"/>
          <p:nvPr/>
        </p:nvSpPr>
        <p:spPr>
          <a:xfrm>
            <a:off x="838200" y="5914237"/>
            <a:ext cx="4853353" cy="369332"/>
          </a:xfrm>
          <a:prstGeom prst="rect">
            <a:avLst/>
          </a:prstGeom>
          <a:noFill/>
        </p:spPr>
        <p:txBody>
          <a:bodyPr wrap="square" rtlCol="0">
            <a:spAutoFit/>
          </a:bodyPr>
          <a:lstStyle/>
          <a:p>
            <a:pPr algn="ctr" fontAlgn="base">
              <a:spcBef>
                <a:spcPct val="0"/>
              </a:spcBef>
              <a:spcAft>
                <a:spcPct val="0"/>
              </a:spcAft>
            </a:pPr>
            <a:r>
              <a:rPr lang="en-US" b="1" dirty="0" smtClean="0">
                <a:solidFill>
                  <a:srgbClr val="4472C4"/>
                </a:solidFill>
                <a:latin typeface="Arial" charset="0"/>
                <a:cs typeface="Arial" charset="0"/>
              </a:rPr>
              <a:t>Extracted graphs</a:t>
            </a:r>
            <a:endParaRPr lang="el-GR" b="1" dirty="0">
              <a:solidFill>
                <a:srgbClr val="4472C4"/>
              </a:solidFill>
              <a:latin typeface="Arial" charset="0"/>
              <a:cs typeface="Arial" charset="0"/>
            </a:endParaRPr>
          </a:p>
        </p:txBody>
      </p:sp>
      <p:sp>
        <p:nvSpPr>
          <p:cNvPr id="12" name="Rectangle 11"/>
          <p:cNvSpPr/>
          <p:nvPr/>
        </p:nvSpPr>
        <p:spPr>
          <a:xfrm>
            <a:off x="838200" y="1799488"/>
            <a:ext cx="4853353" cy="369332"/>
          </a:xfrm>
          <a:prstGeom prst="rect">
            <a:avLst/>
          </a:prstGeom>
        </p:spPr>
        <p:txBody>
          <a:bodyPr wrap="square">
            <a:spAutoFit/>
          </a:bodyPr>
          <a:lstStyle/>
          <a:p>
            <a:pPr algn="ctr" fontAlgn="base">
              <a:spcBef>
                <a:spcPct val="0"/>
              </a:spcBef>
              <a:spcAft>
                <a:spcPct val="0"/>
              </a:spcAft>
              <a:defRPr/>
            </a:pPr>
            <a:r>
              <a:rPr lang="en-US" b="1" kern="0" dirty="0" smtClean="0">
                <a:solidFill>
                  <a:srgbClr val="4472C4"/>
                </a:solidFill>
                <a:latin typeface="Arial" charset="0"/>
                <a:cs typeface="Arial" charset="0"/>
              </a:rPr>
              <a:t>Method using only 2D information</a:t>
            </a:r>
            <a:endParaRPr lang="en-US" b="1" kern="0" dirty="0">
              <a:solidFill>
                <a:srgbClr val="4472C4"/>
              </a:solidFill>
              <a:latin typeface="Arial" charset="0"/>
              <a:cs typeface="Arial"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4415" y="2185657"/>
            <a:ext cx="10502185" cy="3752578"/>
          </a:xfrm>
          <a:prstGeom prst="rect">
            <a:avLst/>
          </a:prstGeom>
        </p:spPr>
      </p:pic>
      <p:sp>
        <p:nvSpPr>
          <p:cNvPr id="13" name="Rectangle 13"/>
          <p:cNvSpPr>
            <a:spLocks noChangeArrowheads="1"/>
          </p:cNvSpPr>
          <p:nvPr/>
        </p:nvSpPr>
        <p:spPr bwMode="auto">
          <a:xfrm>
            <a:off x="304799" y="1216513"/>
            <a:ext cx="10492153" cy="369332"/>
          </a:xfrm>
          <a:prstGeom prst="rect">
            <a:avLst/>
          </a:prstGeom>
          <a:noFill/>
          <a:ln w="9525">
            <a:noFill/>
            <a:miter lim="800000"/>
            <a:headEnd/>
            <a:tailEnd/>
          </a:ln>
        </p:spPr>
        <p:txBody>
          <a:bodyPr wrap="square">
            <a:spAutoFit/>
          </a:bodyPr>
          <a:lstStyle/>
          <a:p>
            <a:pPr lvl="1" fontAlgn="base">
              <a:spcBef>
                <a:spcPct val="0"/>
              </a:spcBef>
              <a:spcAft>
                <a:spcPct val="0"/>
              </a:spcAft>
            </a:pPr>
            <a:r>
              <a:rPr lang="en-US" b="1" dirty="0" smtClean="0">
                <a:solidFill>
                  <a:srgbClr val="C00000"/>
                </a:solidFill>
                <a:latin typeface="Arial" charset="0"/>
                <a:cs typeface="Arial" charset="0"/>
              </a:rPr>
              <a:t>Parallel axes configurations can be detected in the 3D case</a:t>
            </a:r>
            <a:endParaRPr lang="el-GR" b="1" dirty="0">
              <a:solidFill>
                <a:srgbClr val="C00000"/>
              </a:solidFill>
              <a:latin typeface="Arial" charset="0"/>
              <a:cs typeface="Arial" charset="0"/>
            </a:endParaRPr>
          </a:p>
        </p:txBody>
      </p:sp>
      <p:sp>
        <p:nvSpPr>
          <p:cNvPr id="3" name="Right Arrow 2"/>
          <p:cNvSpPr/>
          <p:nvPr/>
        </p:nvSpPr>
        <p:spPr>
          <a:xfrm rot="20462652">
            <a:off x="7099948" y="4732775"/>
            <a:ext cx="844062" cy="29982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l-GR">
              <a:solidFill>
                <a:prstClr val="white"/>
              </a:solidFill>
            </a:endParaRPr>
          </a:p>
        </p:txBody>
      </p:sp>
      <p:sp>
        <p:nvSpPr>
          <p:cNvPr id="7" name="TextBox 6"/>
          <p:cNvSpPr txBox="1"/>
          <p:nvPr/>
        </p:nvSpPr>
        <p:spPr>
          <a:xfrm>
            <a:off x="6389077" y="5076092"/>
            <a:ext cx="1430215" cy="738664"/>
          </a:xfrm>
          <a:prstGeom prst="rect">
            <a:avLst/>
          </a:prstGeom>
          <a:noFill/>
        </p:spPr>
        <p:txBody>
          <a:bodyPr wrap="square" rtlCol="0">
            <a:spAutoFit/>
          </a:bodyPr>
          <a:lstStyle/>
          <a:p>
            <a:pPr fontAlgn="base">
              <a:spcBef>
                <a:spcPct val="0"/>
              </a:spcBef>
              <a:spcAft>
                <a:spcPct val="0"/>
              </a:spcAft>
            </a:pPr>
            <a:r>
              <a:rPr lang="en-US" sz="1400" dirty="0" smtClean="0">
                <a:solidFill>
                  <a:srgbClr val="E7E6E6"/>
                </a:solidFill>
                <a:latin typeface="Arial" charset="0"/>
                <a:cs typeface="Arial" charset="0"/>
              </a:rPr>
              <a:t>Gray edges indicate parallelism</a:t>
            </a:r>
            <a:endParaRPr lang="el-GR" sz="1400" dirty="0">
              <a:solidFill>
                <a:srgbClr val="E7E6E6"/>
              </a:solidFill>
              <a:latin typeface="Arial" charset="0"/>
              <a:cs typeface="Arial" charset="0"/>
            </a:endParaRPr>
          </a:p>
        </p:txBody>
      </p:sp>
    </p:spTree>
    <p:extLst>
      <p:ext uri="{BB962C8B-B14F-4D97-AF65-F5344CB8AC3E}">
        <p14:creationId xmlns:p14="http://schemas.microsoft.com/office/powerpoint/2010/main" val="23993748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Calibri Light" pitchFamily="34" charset="0"/>
              </a:rPr>
              <a:t>T3.1 </a:t>
            </a:r>
            <a:r>
              <a:rPr lang="en-US" dirty="0" smtClean="0"/>
              <a:t>- Automatic </a:t>
            </a:r>
            <a:r>
              <a:rPr lang="en-US" dirty="0"/>
              <a:t>Key-frame identification</a:t>
            </a:r>
            <a:endParaRPr lang="el-GR" dirty="0"/>
          </a:p>
        </p:txBody>
      </p:sp>
      <p:sp>
        <p:nvSpPr>
          <p:cNvPr id="5" name="Rectangle 4"/>
          <p:cNvSpPr/>
          <p:nvPr/>
        </p:nvSpPr>
        <p:spPr>
          <a:xfrm>
            <a:off x="6188820" y="1799488"/>
            <a:ext cx="4980851" cy="369332"/>
          </a:xfrm>
          <a:prstGeom prst="rect">
            <a:avLst/>
          </a:prstGeom>
        </p:spPr>
        <p:txBody>
          <a:bodyPr wrap="none">
            <a:spAutoFit/>
          </a:bodyPr>
          <a:lstStyle/>
          <a:p>
            <a:pPr fontAlgn="base">
              <a:spcBef>
                <a:spcPct val="0"/>
              </a:spcBef>
              <a:spcAft>
                <a:spcPct val="0"/>
              </a:spcAft>
              <a:defRPr/>
            </a:pPr>
            <a:r>
              <a:rPr lang="en-US" b="1" kern="0" dirty="0" smtClean="0">
                <a:solidFill>
                  <a:srgbClr val="4472C4"/>
                </a:solidFill>
                <a:latin typeface="Arial" charset="0"/>
                <a:cs typeface="Arial" charset="0"/>
              </a:rPr>
              <a:t>Extended the method to 3D using ellipsoids</a:t>
            </a:r>
            <a:endParaRPr lang="en-US" b="1" kern="0" dirty="0">
              <a:solidFill>
                <a:srgbClr val="4472C4"/>
              </a:solidFill>
              <a:latin typeface="Arial" charset="0"/>
              <a:cs typeface="Arial" charset="0"/>
            </a:endParaRPr>
          </a:p>
        </p:txBody>
      </p:sp>
      <p:sp>
        <p:nvSpPr>
          <p:cNvPr id="6" name="TextBox 5"/>
          <p:cNvSpPr txBox="1"/>
          <p:nvPr/>
        </p:nvSpPr>
        <p:spPr>
          <a:xfrm>
            <a:off x="6252571" y="5914237"/>
            <a:ext cx="4853353" cy="369332"/>
          </a:xfrm>
          <a:prstGeom prst="rect">
            <a:avLst/>
          </a:prstGeom>
          <a:noFill/>
        </p:spPr>
        <p:txBody>
          <a:bodyPr wrap="square" rtlCol="0">
            <a:spAutoFit/>
          </a:bodyPr>
          <a:lstStyle/>
          <a:p>
            <a:pPr algn="ctr" fontAlgn="base">
              <a:spcBef>
                <a:spcPct val="0"/>
              </a:spcBef>
              <a:spcAft>
                <a:spcPct val="0"/>
              </a:spcAft>
            </a:pPr>
            <a:r>
              <a:rPr lang="en-US" b="1" dirty="0" smtClean="0">
                <a:solidFill>
                  <a:srgbClr val="4472C4"/>
                </a:solidFill>
                <a:latin typeface="Arial" charset="0"/>
                <a:cs typeface="Arial" charset="0"/>
              </a:rPr>
              <a:t>Extracted graphs</a:t>
            </a:r>
            <a:endParaRPr lang="el-GR" b="1" dirty="0">
              <a:solidFill>
                <a:srgbClr val="4472C4"/>
              </a:solidFill>
              <a:latin typeface="Arial" charset="0"/>
              <a:cs typeface="Arial" charset="0"/>
            </a:endParaRPr>
          </a:p>
        </p:txBody>
      </p:sp>
      <p:sp>
        <p:nvSpPr>
          <p:cNvPr id="11" name="TextBox 10"/>
          <p:cNvSpPr txBox="1"/>
          <p:nvPr/>
        </p:nvSpPr>
        <p:spPr>
          <a:xfrm>
            <a:off x="838200" y="5914237"/>
            <a:ext cx="4853353" cy="369332"/>
          </a:xfrm>
          <a:prstGeom prst="rect">
            <a:avLst/>
          </a:prstGeom>
          <a:noFill/>
        </p:spPr>
        <p:txBody>
          <a:bodyPr wrap="square" rtlCol="0">
            <a:spAutoFit/>
          </a:bodyPr>
          <a:lstStyle/>
          <a:p>
            <a:pPr algn="ctr" fontAlgn="base">
              <a:spcBef>
                <a:spcPct val="0"/>
              </a:spcBef>
              <a:spcAft>
                <a:spcPct val="0"/>
              </a:spcAft>
            </a:pPr>
            <a:r>
              <a:rPr lang="en-US" b="1" dirty="0" smtClean="0">
                <a:solidFill>
                  <a:srgbClr val="4472C4"/>
                </a:solidFill>
                <a:latin typeface="Arial" charset="0"/>
                <a:cs typeface="Arial" charset="0"/>
              </a:rPr>
              <a:t>Extracted graphs</a:t>
            </a:r>
            <a:endParaRPr lang="el-GR" b="1" dirty="0">
              <a:solidFill>
                <a:srgbClr val="4472C4"/>
              </a:solidFill>
              <a:latin typeface="Arial" charset="0"/>
              <a:cs typeface="Arial" charset="0"/>
            </a:endParaRPr>
          </a:p>
        </p:txBody>
      </p:sp>
      <p:sp>
        <p:nvSpPr>
          <p:cNvPr id="12" name="Rectangle 11"/>
          <p:cNvSpPr/>
          <p:nvPr/>
        </p:nvSpPr>
        <p:spPr>
          <a:xfrm>
            <a:off x="838200" y="1799488"/>
            <a:ext cx="4853353" cy="369332"/>
          </a:xfrm>
          <a:prstGeom prst="rect">
            <a:avLst/>
          </a:prstGeom>
        </p:spPr>
        <p:txBody>
          <a:bodyPr wrap="square">
            <a:spAutoFit/>
          </a:bodyPr>
          <a:lstStyle/>
          <a:p>
            <a:pPr algn="ctr" fontAlgn="base">
              <a:spcBef>
                <a:spcPct val="0"/>
              </a:spcBef>
              <a:spcAft>
                <a:spcPct val="0"/>
              </a:spcAft>
              <a:defRPr/>
            </a:pPr>
            <a:r>
              <a:rPr lang="en-US" b="1" kern="0" dirty="0" smtClean="0">
                <a:solidFill>
                  <a:srgbClr val="4472C4"/>
                </a:solidFill>
                <a:latin typeface="Arial" charset="0"/>
                <a:cs typeface="Arial" charset="0"/>
              </a:rPr>
              <a:t>Method using only 2D information</a:t>
            </a:r>
            <a:endParaRPr lang="en-US" b="1" kern="0" dirty="0">
              <a:solidFill>
                <a:srgbClr val="4472C4"/>
              </a:solidFill>
              <a:latin typeface="Arial" charset="0"/>
              <a:cs typeface="Arial" charset="0"/>
            </a:endParaRPr>
          </a:p>
        </p:txBody>
      </p:sp>
      <p:sp>
        <p:nvSpPr>
          <p:cNvPr id="13" name="Rectangle 13"/>
          <p:cNvSpPr>
            <a:spLocks noChangeArrowheads="1"/>
          </p:cNvSpPr>
          <p:nvPr/>
        </p:nvSpPr>
        <p:spPr bwMode="auto">
          <a:xfrm>
            <a:off x="304799" y="1216513"/>
            <a:ext cx="10492153" cy="369332"/>
          </a:xfrm>
          <a:prstGeom prst="rect">
            <a:avLst/>
          </a:prstGeom>
          <a:noFill/>
          <a:ln w="9525">
            <a:noFill/>
            <a:miter lim="800000"/>
            <a:headEnd/>
            <a:tailEnd/>
          </a:ln>
        </p:spPr>
        <p:txBody>
          <a:bodyPr wrap="square">
            <a:spAutoFit/>
          </a:bodyPr>
          <a:lstStyle/>
          <a:p>
            <a:pPr lvl="1" fontAlgn="base">
              <a:spcBef>
                <a:spcPct val="0"/>
              </a:spcBef>
              <a:spcAft>
                <a:spcPct val="0"/>
              </a:spcAft>
            </a:pPr>
            <a:r>
              <a:rPr lang="en-US" b="1" dirty="0" smtClean="0">
                <a:solidFill>
                  <a:srgbClr val="C00000"/>
                </a:solidFill>
                <a:latin typeface="Arial" charset="0"/>
                <a:cs typeface="Arial" charset="0"/>
              </a:rPr>
              <a:t>Erroneous touching or overlap detections can be avoided in the 3D case</a:t>
            </a:r>
            <a:endParaRPr lang="el-GR" b="1" dirty="0">
              <a:solidFill>
                <a:srgbClr val="C00000"/>
              </a:solidFill>
              <a:latin typeface="Arial" charset="0"/>
              <a:cs typeface="Arial"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3723" y="2180983"/>
            <a:ext cx="10406725" cy="3817701"/>
          </a:xfrm>
          <a:prstGeom prst="rect">
            <a:avLst/>
          </a:prstGeom>
        </p:spPr>
      </p:pic>
    </p:spTree>
    <p:extLst>
      <p:ext uri="{BB962C8B-B14F-4D97-AF65-F5344CB8AC3E}">
        <p14:creationId xmlns:p14="http://schemas.microsoft.com/office/powerpoint/2010/main" val="10564483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Teaching from Demonstration for Robotic Assembly Tasks</a:t>
            </a:r>
            <a:endParaRPr lang="el-GR" dirty="0"/>
          </a:p>
        </p:txBody>
      </p:sp>
      <p:sp>
        <p:nvSpPr>
          <p:cNvPr id="3" name="Content Placeholder 2"/>
          <p:cNvSpPr>
            <a:spLocks noGrp="1"/>
          </p:cNvSpPr>
          <p:nvPr>
            <p:ph idx="1"/>
          </p:nvPr>
        </p:nvSpPr>
        <p:spPr>
          <a:xfrm>
            <a:off x="801644" y="1294327"/>
            <a:ext cx="4681151" cy="1473478"/>
          </a:xfrm>
        </p:spPr>
        <p:txBody>
          <a:bodyPr>
            <a:normAutofit/>
          </a:bodyPr>
          <a:lstStyle/>
          <a:p>
            <a:r>
              <a:rPr lang="en-US" sz="2000" dirty="0" smtClean="0"/>
              <a:t>Enable a non-expert user to teach a new assembly task to an industrial robot in less than a day</a:t>
            </a:r>
          </a:p>
          <a:p>
            <a:pPr lvl="1"/>
            <a:r>
              <a:rPr lang="en-US" sz="1800" dirty="0"/>
              <a:t>n</a:t>
            </a:r>
            <a:r>
              <a:rPr lang="en-US" sz="1800" dirty="0" smtClean="0"/>
              <a:t>o explicit programming required</a:t>
            </a:r>
          </a:p>
        </p:txBody>
      </p:sp>
      <p:pic>
        <p:nvPicPr>
          <p:cNvPr id="4" name="Picture 3"/>
          <p:cNvPicPr>
            <a:picLocks noChangeAspect="1"/>
          </p:cNvPicPr>
          <p:nvPr/>
        </p:nvPicPr>
        <p:blipFill>
          <a:blip r:embed="rId3"/>
          <a:stretch>
            <a:fillRect/>
          </a:stretch>
        </p:blipFill>
        <p:spPr>
          <a:xfrm>
            <a:off x="5684442" y="1559945"/>
            <a:ext cx="5404021" cy="3808685"/>
          </a:xfrm>
          <a:prstGeom prst="rect">
            <a:avLst/>
          </a:prstGeom>
        </p:spPr>
      </p:pic>
      <p:sp>
        <p:nvSpPr>
          <p:cNvPr id="5" name="Content Placeholder 2"/>
          <p:cNvSpPr txBox="1">
            <a:spLocks/>
          </p:cNvSpPr>
          <p:nvPr/>
        </p:nvSpPr>
        <p:spPr>
          <a:xfrm>
            <a:off x="768358" y="2908563"/>
            <a:ext cx="4681151" cy="13762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t>Even expensive products produced in large volumes are still assembled </a:t>
            </a:r>
            <a:r>
              <a:rPr lang="en-US" sz="2000" i="1" dirty="0" smtClean="0"/>
              <a:t>manually</a:t>
            </a:r>
            <a:r>
              <a:rPr lang="en-US" sz="2000" dirty="0" smtClean="0"/>
              <a:t> in low wage countries under </a:t>
            </a:r>
            <a:r>
              <a:rPr lang="en-US" sz="2000" i="1" dirty="0" smtClean="0"/>
              <a:t>harsh conditions</a:t>
            </a:r>
          </a:p>
        </p:txBody>
      </p:sp>
      <p:sp>
        <p:nvSpPr>
          <p:cNvPr id="6" name="Content Placeholder 2"/>
          <p:cNvSpPr txBox="1">
            <a:spLocks/>
          </p:cNvSpPr>
          <p:nvPr/>
        </p:nvSpPr>
        <p:spPr>
          <a:xfrm>
            <a:off x="801644" y="4467273"/>
            <a:ext cx="4825469" cy="251968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t>Extend the robotic system with advanced perception and cognition abilities</a:t>
            </a:r>
          </a:p>
          <a:p>
            <a:r>
              <a:rPr lang="en-US" sz="2000" dirty="0" smtClean="0"/>
              <a:t>Develop a user-friendly Human Robot Interaction (HRI) interface</a:t>
            </a:r>
          </a:p>
          <a:p>
            <a:pPr lvl="1"/>
            <a:r>
              <a:rPr lang="en-US" sz="1800" dirty="0" smtClean="0"/>
              <a:t>human operator demonstrates a task</a:t>
            </a:r>
            <a:endParaRPr lang="el-GR" sz="1800" dirty="0"/>
          </a:p>
        </p:txBody>
      </p:sp>
      <p:sp>
        <p:nvSpPr>
          <p:cNvPr id="7" name="TextBox 2"/>
          <p:cNvSpPr txBox="1">
            <a:spLocks noChangeArrowheads="1"/>
          </p:cNvSpPr>
          <p:nvPr/>
        </p:nvSpPr>
        <p:spPr bwMode="auto">
          <a:xfrm>
            <a:off x="1036577" y="960637"/>
            <a:ext cx="4343090" cy="369332"/>
          </a:xfrm>
          <a:prstGeom prst="rect">
            <a:avLst/>
          </a:prstGeom>
          <a:noFill/>
          <a:ln w="9525">
            <a:noFill/>
            <a:miter lim="800000"/>
            <a:headEnd/>
            <a:tailEnd/>
          </a:ln>
        </p:spPr>
        <p:txBody>
          <a:bodyPr wrap="square">
            <a:spAutoFit/>
          </a:bodyPr>
          <a:lstStyle/>
          <a:p>
            <a:pPr fontAlgn="base">
              <a:spcBef>
                <a:spcPct val="0"/>
              </a:spcBef>
              <a:spcAft>
                <a:spcPct val="0"/>
              </a:spcAft>
            </a:pPr>
            <a:r>
              <a:rPr lang="en-US" b="1" dirty="0" smtClean="0">
                <a:solidFill>
                  <a:srgbClr val="4472C4"/>
                </a:solidFill>
                <a:latin typeface="Arial" charset="0"/>
                <a:cs typeface="Arial" charset="0"/>
              </a:rPr>
              <a:t>Problem Definition</a:t>
            </a:r>
            <a:endParaRPr lang="en-US" dirty="0">
              <a:solidFill>
                <a:prstClr val="black"/>
              </a:solidFill>
              <a:latin typeface="Arial" charset="0"/>
              <a:cs typeface="Arial" charset="0"/>
            </a:endParaRPr>
          </a:p>
        </p:txBody>
      </p:sp>
      <p:sp>
        <p:nvSpPr>
          <p:cNvPr id="8" name="TextBox 2"/>
          <p:cNvSpPr txBox="1">
            <a:spLocks noChangeArrowheads="1"/>
          </p:cNvSpPr>
          <p:nvPr/>
        </p:nvSpPr>
        <p:spPr bwMode="auto">
          <a:xfrm>
            <a:off x="995387" y="2627046"/>
            <a:ext cx="4343090" cy="369332"/>
          </a:xfrm>
          <a:prstGeom prst="rect">
            <a:avLst/>
          </a:prstGeom>
          <a:noFill/>
          <a:ln w="9525">
            <a:noFill/>
            <a:miter lim="800000"/>
            <a:headEnd/>
            <a:tailEnd/>
          </a:ln>
        </p:spPr>
        <p:txBody>
          <a:bodyPr wrap="square">
            <a:spAutoFit/>
          </a:bodyPr>
          <a:lstStyle/>
          <a:p>
            <a:pPr fontAlgn="base">
              <a:spcBef>
                <a:spcPct val="0"/>
              </a:spcBef>
              <a:spcAft>
                <a:spcPct val="0"/>
              </a:spcAft>
            </a:pPr>
            <a:r>
              <a:rPr lang="en-US" b="1" dirty="0" smtClean="0">
                <a:solidFill>
                  <a:srgbClr val="4472C4"/>
                </a:solidFill>
                <a:latin typeface="Arial" charset="0"/>
                <a:cs typeface="Arial" charset="0"/>
              </a:rPr>
              <a:t>Motivation</a:t>
            </a:r>
            <a:endParaRPr lang="en-US" dirty="0">
              <a:solidFill>
                <a:prstClr val="black"/>
              </a:solidFill>
              <a:latin typeface="Arial" charset="0"/>
              <a:cs typeface="Arial" charset="0"/>
            </a:endParaRPr>
          </a:p>
        </p:txBody>
      </p:sp>
      <p:sp>
        <p:nvSpPr>
          <p:cNvPr id="9" name="TextBox 2"/>
          <p:cNvSpPr txBox="1">
            <a:spLocks noChangeArrowheads="1"/>
          </p:cNvSpPr>
          <p:nvPr/>
        </p:nvSpPr>
        <p:spPr bwMode="auto">
          <a:xfrm>
            <a:off x="1036577" y="4153652"/>
            <a:ext cx="4343090" cy="369332"/>
          </a:xfrm>
          <a:prstGeom prst="rect">
            <a:avLst/>
          </a:prstGeom>
          <a:noFill/>
          <a:ln w="9525">
            <a:noFill/>
            <a:miter lim="800000"/>
            <a:headEnd/>
            <a:tailEnd/>
          </a:ln>
        </p:spPr>
        <p:txBody>
          <a:bodyPr wrap="square">
            <a:spAutoFit/>
          </a:bodyPr>
          <a:lstStyle/>
          <a:p>
            <a:pPr fontAlgn="base">
              <a:spcBef>
                <a:spcPct val="0"/>
              </a:spcBef>
              <a:spcAft>
                <a:spcPct val="0"/>
              </a:spcAft>
            </a:pPr>
            <a:r>
              <a:rPr lang="en-US" b="1" dirty="0" smtClean="0">
                <a:solidFill>
                  <a:srgbClr val="4472C4"/>
                </a:solidFill>
                <a:latin typeface="Arial" charset="0"/>
                <a:cs typeface="Arial" charset="0"/>
              </a:rPr>
              <a:t>Approach</a:t>
            </a:r>
            <a:endParaRPr lang="en-US" dirty="0">
              <a:solidFill>
                <a:prstClr val="black"/>
              </a:solidFill>
              <a:latin typeface="Arial" charset="0"/>
              <a:cs typeface="Arial" charset="0"/>
            </a:endParaRPr>
          </a:p>
        </p:txBody>
      </p:sp>
      <p:sp>
        <p:nvSpPr>
          <p:cNvPr id="10" name="TextBox 2"/>
          <p:cNvSpPr txBox="1">
            <a:spLocks noChangeArrowheads="1"/>
          </p:cNvSpPr>
          <p:nvPr/>
        </p:nvSpPr>
        <p:spPr bwMode="auto">
          <a:xfrm>
            <a:off x="6038668" y="5618490"/>
            <a:ext cx="5049795" cy="369332"/>
          </a:xfrm>
          <a:prstGeom prst="rect">
            <a:avLst/>
          </a:prstGeom>
          <a:noFill/>
          <a:ln w="9525">
            <a:noFill/>
            <a:miter lim="800000"/>
            <a:headEnd/>
            <a:tailEnd/>
          </a:ln>
        </p:spPr>
        <p:txBody>
          <a:bodyPr wrap="square">
            <a:spAutoFit/>
          </a:bodyPr>
          <a:lstStyle/>
          <a:p>
            <a:pPr algn="ctr" fontAlgn="base">
              <a:spcBef>
                <a:spcPct val="0"/>
              </a:spcBef>
              <a:spcAft>
                <a:spcPct val="0"/>
              </a:spcAft>
            </a:pPr>
            <a:r>
              <a:rPr lang="en-US" b="1" dirty="0" smtClean="0">
                <a:solidFill>
                  <a:srgbClr val="4472C4"/>
                </a:solidFill>
                <a:latin typeface="Arial" charset="0"/>
                <a:cs typeface="Arial" charset="0"/>
              </a:rPr>
              <a:t>Overview of the proposed approach</a:t>
            </a:r>
            <a:endParaRPr lang="en-US" dirty="0">
              <a:solidFill>
                <a:prstClr val="black"/>
              </a:solidFill>
              <a:latin typeface="Arial" charset="0"/>
              <a:cs typeface="Arial" charset="0"/>
            </a:endParaRPr>
          </a:p>
        </p:txBody>
      </p:sp>
    </p:spTree>
    <p:extLst>
      <p:ext uri="{BB962C8B-B14F-4D97-AF65-F5344CB8AC3E}">
        <p14:creationId xmlns:p14="http://schemas.microsoft.com/office/powerpoint/2010/main" val="6366594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Calibri Light" pitchFamily="34" charset="0"/>
              </a:rPr>
              <a:t>T3.1 </a:t>
            </a:r>
            <a:r>
              <a:rPr lang="en-US" dirty="0" smtClean="0"/>
              <a:t>- Automatic </a:t>
            </a:r>
            <a:r>
              <a:rPr lang="en-US" dirty="0"/>
              <a:t>Key-frame identification</a:t>
            </a:r>
            <a:endParaRPr lang="el-GR" dirty="0"/>
          </a:p>
        </p:txBody>
      </p:sp>
      <p:sp>
        <p:nvSpPr>
          <p:cNvPr id="5" name="Rectangle 4"/>
          <p:cNvSpPr/>
          <p:nvPr/>
        </p:nvSpPr>
        <p:spPr>
          <a:xfrm>
            <a:off x="6188820" y="1799488"/>
            <a:ext cx="4980851" cy="369332"/>
          </a:xfrm>
          <a:prstGeom prst="rect">
            <a:avLst/>
          </a:prstGeom>
        </p:spPr>
        <p:txBody>
          <a:bodyPr wrap="none">
            <a:spAutoFit/>
          </a:bodyPr>
          <a:lstStyle/>
          <a:p>
            <a:pPr fontAlgn="base">
              <a:spcBef>
                <a:spcPct val="0"/>
              </a:spcBef>
              <a:spcAft>
                <a:spcPct val="0"/>
              </a:spcAft>
              <a:defRPr/>
            </a:pPr>
            <a:r>
              <a:rPr lang="en-US" b="1" kern="0" dirty="0" smtClean="0">
                <a:solidFill>
                  <a:srgbClr val="4472C4"/>
                </a:solidFill>
                <a:latin typeface="Arial" charset="0"/>
                <a:cs typeface="Arial" charset="0"/>
              </a:rPr>
              <a:t>Extended the method to 3D using ellipsoids</a:t>
            </a:r>
            <a:endParaRPr lang="en-US" b="1" kern="0" dirty="0">
              <a:solidFill>
                <a:srgbClr val="4472C4"/>
              </a:solidFill>
              <a:latin typeface="Arial" charset="0"/>
              <a:cs typeface="Arial" charset="0"/>
            </a:endParaRPr>
          </a:p>
        </p:txBody>
      </p:sp>
      <p:sp>
        <p:nvSpPr>
          <p:cNvPr id="6" name="TextBox 5"/>
          <p:cNvSpPr txBox="1"/>
          <p:nvPr/>
        </p:nvSpPr>
        <p:spPr>
          <a:xfrm>
            <a:off x="6252571" y="5914237"/>
            <a:ext cx="4853353" cy="369332"/>
          </a:xfrm>
          <a:prstGeom prst="rect">
            <a:avLst/>
          </a:prstGeom>
          <a:noFill/>
        </p:spPr>
        <p:txBody>
          <a:bodyPr wrap="square" rtlCol="0">
            <a:spAutoFit/>
          </a:bodyPr>
          <a:lstStyle/>
          <a:p>
            <a:pPr algn="ctr" fontAlgn="base">
              <a:spcBef>
                <a:spcPct val="0"/>
              </a:spcBef>
              <a:spcAft>
                <a:spcPct val="0"/>
              </a:spcAft>
            </a:pPr>
            <a:r>
              <a:rPr lang="en-US" b="1" dirty="0" smtClean="0">
                <a:solidFill>
                  <a:srgbClr val="4472C4"/>
                </a:solidFill>
                <a:latin typeface="Arial" charset="0"/>
                <a:cs typeface="Arial" charset="0"/>
              </a:rPr>
              <a:t>Extracted graphs</a:t>
            </a:r>
            <a:endParaRPr lang="el-GR" b="1" dirty="0">
              <a:solidFill>
                <a:srgbClr val="4472C4"/>
              </a:solidFill>
              <a:latin typeface="Arial" charset="0"/>
              <a:cs typeface="Arial" charset="0"/>
            </a:endParaRPr>
          </a:p>
        </p:txBody>
      </p:sp>
      <p:sp>
        <p:nvSpPr>
          <p:cNvPr id="11" name="TextBox 10"/>
          <p:cNvSpPr txBox="1"/>
          <p:nvPr/>
        </p:nvSpPr>
        <p:spPr>
          <a:xfrm>
            <a:off x="838200" y="5914237"/>
            <a:ext cx="4853353" cy="369332"/>
          </a:xfrm>
          <a:prstGeom prst="rect">
            <a:avLst/>
          </a:prstGeom>
          <a:noFill/>
        </p:spPr>
        <p:txBody>
          <a:bodyPr wrap="square" rtlCol="0">
            <a:spAutoFit/>
          </a:bodyPr>
          <a:lstStyle/>
          <a:p>
            <a:pPr algn="ctr" fontAlgn="base">
              <a:spcBef>
                <a:spcPct val="0"/>
              </a:spcBef>
              <a:spcAft>
                <a:spcPct val="0"/>
              </a:spcAft>
            </a:pPr>
            <a:r>
              <a:rPr lang="en-US" b="1" dirty="0" smtClean="0">
                <a:solidFill>
                  <a:srgbClr val="4472C4"/>
                </a:solidFill>
                <a:latin typeface="Arial" charset="0"/>
                <a:cs typeface="Arial" charset="0"/>
              </a:rPr>
              <a:t>Extracted graphs</a:t>
            </a:r>
            <a:endParaRPr lang="el-GR" b="1" dirty="0">
              <a:solidFill>
                <a:srgbClr val="4472C4"/>
              </a:solidFill>
              <a:latin typeface="Arial" charset="0"/>
              <a:cs typeface="Arial" charset="0"/>
            </a:endParaRPr>
          </a:p>
        </p:txBody>
      </p:sp>
      <p:sp>
        <p:nvSpPr>
          <p:cNvPr id="12" name="Rectangle 11"/>
          <p:cNvSpPr/>
          <p:nvPr/>
        </p:nvSpPr>
        <p:spPr>
          <a:xfrm>
            <a:off x="838200" y="1799488"/>
            <a:ext cx="4853353" cy="369332"/>
          </a:xfrm>
          <a:prstGeom prst="rect">
            <a:avLst/>
          </a:prstGeom>
        </p:spPr>
        <p:txBody>
          <a:bodyPr wrap="square">
            <a:spAutoFit/>
          </a:bodyPr>
          <a:lstStyle/>
          <a:p>
            <a:pPr algn="ctr" fontAlgn="base">
              <a:spcBef>
                <a:spcPct val="0"/>
              </a:spcBef>
              <a:spcAft>
                <a:spcPct val="0"/>
              </a:spcAft>
              <a:defRPr/>
            </a:pPr>
            <a:r>
              <a:rPr lang="en-US" b="1" kern="0" dirty="0" smtClean="0">
                <a:solidFill>
                  <a:srgbClr val="4472C4"/>
                </a:solidFill>
                <a:latin typeface="Arial" charset="0"/>
                <a:cs typeface="Arial" charset="0"/>
              </a:rPr>
              <a:t>Method using only 2D information</a:t>
            </a:r>
            <a:endParaRPr lang="en-US" b="1" kern="0" dirty="0">
              <a:solidFill>
                <a:srgbClr val="4472C4"/>
              </a:solidFill>
              <a:latin typeface="Arial" charset="0"/>
              <a:cs typeface="Arial" charset="0"/>
            </a:endParaRPr>
          </a:p>
        </p:txBody>
      </p:sp>
      <p:sp>
        <p:nvSpPr>
          <p:cNvPr id="13" name="Rectangle 13"/>
          <p:cNvSpPr>
            <a:spLocks noChangeArrowheads="1"/>
          </p:cNvSpPr>
          <p:nvPr/>
        </p:nvSpPr>
        <p:spPr bwMode="auto">
          <a:xfrm>
            <a:off x="304799" y="1216513"/>
            <a:ext cx="10492153" cy="369332"/>
          </a:xfrm>
          <a:prstGeom prst="rect">
            <a:avLst/>
          </a:prstGeom>
          <a:noFill/>
          <a:ln w="9525">
            <a:noFill/>
            <a:miter lim="800000"/>
            <a:headEnd/>
            <a:tailEnd/>
          </a:ln>
        </p:spPr>
        <p:txBody>
          <a:bodyPr wrap="square">
            <a:spAutoFit/>
          </a:bodyPr>
          <a:lstStyle/>
          <a:p>
            <a:pPr lvl="1" fontAlgn="base">
              <a:spcBef>
                <a:spcPct val="0"/>
              </a:spcBef>
              <a:spcAft>
                <a:spcPct val="0"/>
              </a:spcAft>
            </a:pPr>
            <a:r>
              <a:rPr lang="en-US" b="1" dirty="0" smtClean="0">
                <a:solidFill>
                  <a:srgbClr val="C00000"/>
                </a:solidFill>
                <a:latin typeface="Arial" charset="0"/>
                <a:cs typeface="Arial" charset="0"/>
              </a:rPr>
              <a:t>Erroneous touching or overlap detections can be avoided in the 3D case</a:t>
            </a:r>
            <a:endParaRPr lang="el-GR" b="1" dirty="0">
              <a:solidFill>
                <a:srgbClr val="C00000"/>
              </a:solidFill>
              <a:latin typeface="Arial" charset="0"/>
              <a:cs typeface="Arial"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3723" y="2180983"/>
            <a:ext cx="10406725" cy="3817701"/>
          </a:xfrm>
          <a:prstGeom prst="rect">
            <a:avLst/>
          </a:prstGeom>
        </p:spPr>
      </p:pic>
      <p:sp>
        <p:nvSpPr>
          <p:cNvPr id="10" name="Right Arrow 9"/>
          <p:cNvSpPr/>
          <p:nvPr/>
        </p:nvSpPr>
        <p:spPr>
          <a:xfrm rot="21032227">
            <a:off x="1957754" y="4838269"/>
            <a:ext cx="844062" cy="29982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l-GR">
              <a:solidFill>
                <a:prstClr val="white"/>
              </a:solidFill>
            </a:endParaRPr>
          </a:p>
        </p:txBody>
      </p:sp>
      <p:sp>
        <p:nvSpPr>
          <p:cNvPr id="14" name="TextBox 13"/>
          <p:cNvSpPr txBox="1"/>
          <p:nvPr/>
        </p:nvSpPr>
        <p:spPr>
          <a:xfrm>
            <a:off x="996462" y="5081876"/>
            <a:ext cx="1277816" cy="738664"/>
          </a:xfrm>
          <a:prstGeom prst="rect">
            <a:avLst/>
          </a:prstGeom>
          <a:noFill/>
        </p:spPr>
        <p:txBody>
          <a:bodyPr wrap="square" rtlCol="0">
            <a:spAutoFit/>
          </a:bodyPr>
          <a:lstStyle/>
          <a:p>
            <a:pPr fontAlgn="base">
              <a:spcBef>
                <a:spcPct val="0"/>
              </a:spcBef>
              <a:spcAft>
                <a:spcPct val="0"/>
              </a:spcAft>
            </a:pPr>
            <a:r>
              <a:rPr lang="en-US" sz="1400" dirty="0" smtClean="0">
                <a:solidFill>
                  <a:srgbClr val="E7E6E6"/>
                </a:solidFill>
                <a:latin typeface="Arial" charset="0"/>
                <a:cs typeface="Arial" charset="0"/>
              </a:rPr>
              <a:t>Green edges indicate overlap</a:t>
            </a:r>
            <a:endParaRPr lang="el-GR" sz="1400" dirty="0">
              <a:solidFill>
                <a:srgbClr val="E7E6E6"/>
              </a:solidFill>
              <a:latin typeface="Arial" charset="0"/>
              <a:cs typeface="Arial" charset="0"/>
            </a:endParaRPr>
          </a:p>
        </p:txBody>
      </p:sp>
    </p:spTree>
    <p:extLst>
      <p:ext uri="{BB962C8B-B14F-4D97-AF65-F5344CB8AC3E}">
        <p14:creationId xmlns:p14="http://schemas.microsoft.com/office/powerpoint/2010/main" val="15683871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Calibri Light" pitchFamily="34" charset="0"/>
              </a:rPr>
              <a:t>T3.1 </a:t>
            </a:r>
            <a:r>
              <a:rPr lang="en-US" dirty="0" smtClean="0"/>
              <a:t>- Automatic </a:t>
            </a:r>
            <a:r>
              <a:rPr lang="en-US" dirty="0"/>
              <a:t>Key-frame identification</a:t>
            </a:r>
            <a:endParaRPr lang="el-GR" dirty="0"/>
          </a:p>
        </p:txBody>
      </p:sp>
      <p:sp>
        <p:nvSpPr>
          <p:cNvPr id="13" name="Rectangle 13"/>
          <p:cNvSpPr>
            <a:spLocks noChangeArrowheads="1"/>
          </p:cNvSpPr>
          <p:nvPr/>
        </p:nvSpPr>
        <p:spPr bwMode="auto">
          <a:xfrm>
            <a:off x="304799" y="1019522"/>
            <a:ext cx="10492153" cy="369332"/>
          </a:xfrm>
          <a:prstGeom prst="rect">
            <a:avLst/>
          </a:prstGeom>
          <a:noFill/>
          <a:ln w="9525">
            <a:noFill/>
            <a:miter lim="800000"/>
            <a:headEnd/>
            <a:tailEnd/>
          </a:ln>
        </p:spPr>
        <p:txBody>
          <a:bodyPr wrap="square">
            <a:spAutoFit/>
          </a:bodyPr>
          <a:lstStyle/>
          <a:p>
            <a:pPr lvl="1" fontAlgn="base">
              <a:spcBef>
                <a:spcPct val="0"/>
              </a:spcBef>
              <a:spcAft>
                <a:spcPct val="0"/>
              </a:spcAft>
            </a:pPr>
            <a:r>
              <a:rPr lang="en-US" b="1" dirty="0" smtClean="0">
                <a:solidFill>
                  <a:srgbClr val="4472C4"/>
                </a:solidFill>
                <a:latin typeface="Arial" charset="0"/>
                <a:cs typeface="Arial" charset="0"/>
              </a:rPr>
              <a:t>Automatically Extracted Key-frames in the 3D case based on changes of the graphs</a:t>
            </a:r>
            <a:endParaRPr lang="el-GR" b="1" dirty="0">
              <a:solidFill>
                <a:srgbClr val="4472C4"/>
              </a:solidFill>
              <a:latin typeface="Arial" charset="0"/>
              <a:cs typeface="Arial"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2677" y="1959954"/>
            <a:ext cx="2359523" cy="1769643"/>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10725" y="1959954"/>
            <a:ext cx="2359523" cy="1769643"/>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34761" y="1959954"/>
            <a:ext cx="2359523" cy="1769643"/>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2677" y="4352084"/>
            <a:ext cx="2359523" cy="1769643"/>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10725" y="4352084"/>
            <a:ext cx="2359523" cy="1769643"/>
          </a:xfrm>
          <a:prstGeom prst="rect">
            <a:avLst/>
          </a:prstGeom>
        </p:spPr>
      </p:pic>
      <p:pic>
        <p:nvPicPr>
          <p:cNvPr id="17" name="Picture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34761" y="4364518"/>
            <a:ext cx="2359523" cy="1769643"/>
          </a:xfrm>
          <a:prstGeom prst="rect">
            <a:avLst/>
          </a:prstGeom>
        </p:spPr>
      </p:pic>
      <p:sp>
        <p:nvSpPr>
          <p:cNvPr id="18" name="Rectangle 13"/>
          <p:cNvSpPr>
            <a:spLocks noChangeArrowheads="1"/>
          </p:cNvSpPr>
          <p:nvPr/>
        </p:nvSpPr>
        <p:spPr bwMode="auto">
          <a:xfrm>
            <a:off x="943707" y="1588606"/>
            <a:ext cx="2280138" cy="307777"/>
          </a:xfrm>
          <a:prstGeom prst="rect">
            <a:avLst/>
          </a:prstGeom>
          <a:noFill/>
          <a:ln w="9525">
            <a:noFill/>
            <a:miter lim="800000"/>
            <a:headEnd/>
            <a:tailEnd/>
          </a:ln>
        </p:spPr>
        <p:txBody>
          <a:bodyPr wrap="square">
            <a:spAutoFit/>
          </a:bodyPr>
          <a:lstStyle/>
          <a:p>
            <a:pPr marL="0" lvl="1" algn="ctr" fontAlgn="base">
              <a:spcBef>
                <a:spcPct val="0"/>
              </a:spcBef>
              <a:spcAft>
                <a:spcPct val="0"/>
              </a:spcAft>
            </a:pPr>
            <a:r>
              <a:rPr lang="en-US" sz="1400" b="1" dirty="0" smtClean="0">
                <a:solidFill>
                  <a:srgbClr val="C00000"/>
                </a:solidFill>
                <a:latin typeface="Arial" charset="0"/>
                <a:cs typeface="Arial" charset="0"/>
              </a:rPr>
              <a:t>No touching</a:t>
            </a:r>
            <a:endParaRPr lang="el-GR" sz="1400" b="1" dirty="0">
              <a:solidFill>
                <a:srgbClr val="C00000"/>
              </a:solidFill>
              <a:latin typeface="Arial" charset="0"/>
              <a:cs typeface="Arial" charset="0"/>
            </a:endParaRPr>
          </a:p>
        </p:txBody>
      </p:sp>
      <p:sp>
        <p:nvSpPr>
          <p:cNvPr id="19" name="Rectangle 13"/>
          <p:cNvSpPr>
            <a:spLocks noChangeArrowheads="1"/>
          </p:cNvSpPr>
          <p:nvPr/>
        </p:nvSpPr>
        <p:spPr bwMode="auto">
          <a:xfrm>
            <a:off x="3710725" y="1588606"/>
            <a:ext cx="2280138" cy="307777"/>
          </a:xfrm>
          <a:prstGeom prst="rect">
            <a:avLst/>
          </a:prstGeom>
          <a:noFill/>
          <a:ln w="9525">
            <a:noFill/>
            <a:miter lim="800000"/>
            <a:headEnd/>
            <a:tailEnd/>
          </a:ln>
        </p:spPr>
        <p:txBody>
          <a:bodyPr wrap="square">
            <a:spAutoFit/>
          </a:bodyPr>
          <a:lstStyle/>
          <a:p>
            <a:pPr marL="0" lvl="1" algn="ctr" fontAlgn="base">
              <a:spcBef>
                <a:spcPct val="0"/>
              </a:spcBef>
              <a:spcAft>
                <a:spcPct val="0"/>
              </a:spcAft>
            </a:pPr>
            <a:r>
              <a:rPr lang="en-US" sz="1400" b="1" dirty="0" smtClean="0">
                <a:solidFill>
                  <a:srgbClr val="C00000"/>
                </a:solidFill>
                <a:latin typeface="Arial" charset="0"/>
                <a:cs typeface="Arial" charset="0"/>
              </a:rPr>
              <a:t>Hand - Obj1 touching</a:t>
            </a:r>
            <a:endParaRPr lang="el-GR" sz="1400" b="1" dirty="0">
              <a:solidFill>
                <a:srgbClr val="C00000"/>
              </a:solidFill>
              <a:latin typeface="Arial" charset="0"/>
              <a:cs typeface="Arial" charset="0"/>
            </a:endParaRPr>
          </a:p>
        </p:txBody>
      </p:sp>
      <p:sp>
        <p:nvSpPr>
          <p:cNvPr id="20" name="Rectangle 13"/>
          <p:cNvSpPr>
            <a:spLocks noChangeArrowheads="1"/>
          </p:cNvSpPr>
          <p:nvPr/>
        </p:nvSpPr>
        <p:spPr bwMode="auto">
          <a:xfrm>
            <a:off x="6419499" y="1588032"/>
            <a:ext cx="2490040" cy="307777"/>
          </a:xfrm>
          <a:prstGeom prst="rect">
            <a:avLst/>
          </a:prstGeom>
          <a:noFill/>
          <a:ln w="9525">
            <a:noFill/>
            <a:miter lim="800000"/>
            <a:headEnd/>
            <a:tailEnd/>
          </a:ln>
        </p:spPr>
        <p:txBody>
          <a:bodyPr wrap="square">
            <a:spAutoFit/>
          </a:bodyPr>
          <a:lstStyle/>
          <a:p>
            <a:pPr marL="0" lvl="1" algn="ctr" fontAlgn="base">
              <a:spcBef>
                <a:spcPct val="0"/>
              </a:spcBef>
              <a:spcAft>
                <a:spcPct val="0"/>
              </a:spcAft>
            </a:pPr>
            <a:r>
              <a:rPr lang="en-US" sz="1400" b="1" dirty="0" smtClean="0">
                <a:solidFill>
                  <a:srgbClr val="C00000"/>
                </a:solidFill>
                <a:latin typeface="Arial" charset="0"/>
                <a:cs typeface="Arial" charset="0"/>
              </a:rPr>
              <a:t>Obj1 – Obj2 1 axis parallel</a:t>
            </a:r>
            <a:endParaRPr lang="el-GR" sz="1400" b="1" dirty="0">
              <a:solidFill>
                <a:srgbClr val="C00000"/>
              </a:solidFill>
              <a:latin typeface="Arial" charset="0"/>
              <a:cs typeface="Arial" charset="0"/>
            </a:endParaRPr>
          </a:p>
        </p:txBody>
      </p:sp>
      <p:sp>
        <p:nvSpPr>
          <p:cNvPr id="21" name="Rectangle 13"/>
          <p:cNvSpPr>
            <a:spLocks noChangeArrowheads="1"/>
          </p:cNvSpPr>
          <p:nvPr/>
        </p:nvSpPr>
        <p:spPr bwMode="auto">
          <a:xfrm>
            <a:off x="779584" y="4015282"/>
            <a:ext cx="2573215" cy="307777"/>
          </a:xfrm>
          <a:prstGeom prst="rect">
            <a:avLst/>
          </a:prstGeom>
          <a:noFill/>
          <a:ln w="9525">
            <a:noFill/>
            <a:miter lim="800000"/>
            <a:headEnd/>
            <a:tailEnd/>
          </a:ln>
        </p:spPr>
        <p:txBody>
          <a:bodyPr wrap="square">
            <a:spAutoFit/>
          </a:bodyPr>
          <a:lstStyle/>
          <a:p>
            <a:pPr marL="0" lvl="1" algn="ctr" fontAlgn="base">
              <a:spcBef>
                <a:spcPct val="0"/>
              </a:spcBef>
              <a:spcAft>
                <a:spcPct val="0"/>
              </a:spcAft>
            </a:pPr>
            <a:r>
              <a:rPr lang="en-US" sz="1400" b="1" dirty="0">
                <a:solidFill>
                  <a:srgbClr val="C00000"/>
                </a:solidFill>
                <a:latin typeface="Arial" charset="0"/>
                <a:cs typeface="Arial" charset="0"/>
              </a:rPr>
              <a:t>Obj1 – Obj2 </a:t>
            </a:r>
            <a:r>
              <a:rPr lang="en-US" sz="1400" b="1" dirty="0" smtClean="0">
                <a:solidFill>
                  <a:srgbClr val="C00000"/>
                </a:solidFill>
                <a:latin typeface="Arial" charset="0"/>
                <a:cs typeface="Arial" charset="0"/>
              </a:rPr>
              <a:t>3 axes </a:t>
            </a:r>
            <a:r>
              <a:rPr lang="en-US" sz="1400" b="1" dirty="0">
                <a:solidFill>
                  <a:srgbClr val="C00000"/>
                </a:solidFill>
                <a:latin typeface="Arial" charset="0"/>
                <a:cs typeface="Arial" charset="0"/>
              </a:rPr>
              <a:t>parallel</a:t>
            </a:r>
            <a:endParaRPr lang="el-GR" sz="1400" b="1" dirty="0">
              <a:solidFill>
                <a:srgbClr val="C00000"/>
              </a:solidFill>
              <a:latin typeface="Arial" charset="0"/>
              <a:cs typeface="Arial" charset="0"/>
            </a:endParaRPr>
          </a:p>
        </p:txBody>
      </p:sp>
      <p:sp>
        <p:nvSpPr>
          <p:cNvPr id="22" name="Rectangle 13"/>
          <p:cNvSpPr>
            <a:spLocks noChangeArrowheads="1"/>
          </p:cNvSpPr>
          <p:nvPr/>
        </p:nvSpPr>
        <p:spPr bwMode="auto">
          <a:xfrm>
            <a:off x="3627510" y="4014708"/>
            <a:ext cx="2525951" cy="307777"/>
          </a:xfrm>
          <a:prstGeom prst="rect">
            <a:avLst/>
          </a:prstGeom>
          <a:noFill/>
          <a:ln w="9525">
            <a:noFill/>
            <a:miter lim="800000"/>
            <a:headEnd/>
            <a:tailEnd/>
          </a:ln>
        </p:spPr>
        <p:txBody>
          <a:bodyPr wrap="square">
            <a:spAutoFit/>
          </a:bodyPr>
          <a:lstStyle/>
          <a:p>
            <a:pPr marL="0" lvl="1" algn="ctr" fontAlgn="base">
              <a:spcBef>
                <a:spcPct val="0"/>
              </a:spcBef>
              <a:spcAft>
                <a:spcPct val="0"/>
              </a:spcAft>
            </a:pPr>
            <a:r>
              <a:rPr lang="en-US" sz="1400" b="1" dirty="0" smtClean="0">
                <a:solidFill>
                  <a:srgbClr val="C00000"/>
                </a:solidFill>
                <a:latin typeface="Arial" charset="0"/>
                <a:cs typeface="Arial" charset="0"/>
              </a:rPr>
              <a:t>Obj1 – Obj2 overlap</a:t>
            </a:r>
            <a:endParaRPr lang="el-GR" sz="1400" b="1" dirty="0">
              <a:solidFill>
                <a:srgbClr val="C00000"/>
              </a:solidFill>
              <a:latin typeface="Arial" charset="0"/>
              <a:cs typeface="Arial" charset="0"/>
            </a:endParaRPr>
          </a:p>
        </p:txBody>
      </p:sp>
      <p:sp>
        <p:nvSpPr>
          <p:cNvPr id="23" name="Rectangle 13"/>
          <p:cNvSpPr>
            <a:spLocks noChangeArrowheads="1"/>
          </p:cNvSpPr>
          <p:nvPr/>
        </p:nvSpPr>
        <p:spPr bwMode="auto">
          <a:xfrm>
            <a:off x="6571899" y="4014708"/>
            <a:ext cx="2280138" cy="307777"/>
          </a:xfrm>
          <a:prstGeom prst="rect">
            <a:avLst/>
          </a:prstGeom>
          <a:noFill/>
          <a:ln w="9525">
            <a:noFill/>
            <a:miter lim="800000"/>
            <a:headEnd/>
            <a:tailEnd/>
          </a:ln>
        </p:spPr>
        <p:txBody>
          <a:bodyPr wrap="square">
            <a:spAutoFit/>
          </a:bodyPr>
          <a:lstStyle/>
          <a:p>
            <a:pPr marL="0" lvl="1" algn="ctr" fontAlgn="base">
              <a:spcBef>
                <a:spcPct val="0"/>
              </a:spcBef>
              <a:spcAft>
                <a:spcPct val="0"/>
              </a:spcAft>
            </a:pPr>
            <a:r>
              <a:rPr lang="en-US" sz="1400" b="1" dirty="0" smtClean="0">
                <a:solidFill>
                  <a:srgbClr val="C00000"/>
                </a:solidFill>
                <a:latin typeface="Arial" charset="0"/>
                <a:cs typeface="Arial" charset="0"/>
              </a:rPr>
              <a:t>Hand not touching</a:t>
            </a:r>
            <a:endParaRPr lang="el-GR" sz="1400" b="1" dirty="0">
              <a:solidFill>
                <a:srgbClr val="C00000"/>
              </a:solidFill>
              <a:latin typeface="Arial" charset="0"/>
              <a:cs typeface="Arial" charset="0"/>
            </a:endParaRPr>
          </a:p>
        </p:txBody>
      </p:sp>
    </p:spTree>
    <p:extLst>
      <p:ext uri="{BB962C8B-B14F-4D97-AF65-F5344CB8AC3E}">
        <p14:creationId xmlns:p14="http://schemas.microsoft.com/office/powerpoint/2010/main" val="39298051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idx="4294967295"/>
          </p:nvPr>
        </p:nvSpPr>
        <p:spPr/>
        <p:txBody>
          <a:bodyPr/>
          <a:lstStyle/>
          <a:p>
            <a:pPr eaLnBrk="1" hangingPunct="1"/>
            <a:r>
              <a:rPr lang="en-US" dirty="0" smtClean="0"/>
              <a:t>Assembly Key-frame extraction: Automatic extraction</a:t>
            </a:r>
          </a:p>
        </p:txBody>
      </p:sp>
      <p:sp>
        <p:nvSpPr>
          <p:cNvPr id="19458" name="Content Placeholder 2"/>
          <p:cNvSpPr>
            <a:spLocks noGrp="1"/>
          </p:cNvSpPr>
          <p:nvPr>
            <p:ph idx="4294967295"/>
          </p:nvPr>
        </p:nvSpPr>
        <p:spPr>
          <a:xfrm>
            <a:off x="850900" y="1200114"/>
            <a:ext cx="9231313" cy="2499092"/>
          </a:xfrm>
        </p:spPr>
        <p:txBody>
          <a:bodyPr/>
          <a:lstStyle/>
          <a:p>
            <a:pPr marL="0" indent="0" eaLnBrk="1" hangingPunct="1">
              <a:lnSpc>
                <a:spcPct val="100000"/>
              </a:lnSpc>
            </a:pPr>
            <a:r>
              <a:rPr lang="en-US" sz="2000" dirty="0" smtClean="0"/>
              <a:t> Automatic Key-frame identification based on semantic graphs from image sequences</a:t>
            </a:r>
            <a:r>
              <a:rPr lang="en-US" sz="2000" baseline="30000" dirty="0" smtClean="0"/>
              <a:t>1</a:t>
            </a:r>
          </a:p>
          <a:p>
            <a:pPr marL="0" indent="0" eaLnBrk="1" hangingPunct="1">
              <a:lnSpc>
                <a:spcPct val="100000"/>
              </a:lnSpc>
            </a:pPr>
            <a:r>
              <a:rPr lang="en-US" sz="2000" dirty="0" smtClean="0"/>
              <a:t> </a:t>
            </a:r>
            <a:r>
              <a:rPr lang="en-US" sz="2000" dirty="0"/>
              <a:t>Employing </a:t>
            </a:r>
            <a:r>
              <a:rPr lang="en-US" sz="2000" dirty="0" smtClean="0"/>
              <a:t>3D hand-object </a:t>
            </a:r>
            <a:r>
              <a:rPr lang="en-US" sz="2000" dirty="0"/>
              <a:t>tracking results we </a:t>
            </a:r>
            <a:r>
              <a:rPr lang="en-US" sz="2000" dirty="0" smtClean="0"/>
              <a:t>can</a:t>
            </a:r>
          </a:p>
          <a:p>
            <a:pPr marL="457200" lvl="1" indent="0" eaLnBrk="1" hangingPunct="1">
              <a:lnSpc>
                <a:spcPct val="100000"/>
              </a:lnSpc>
            </a:pPr>
            <a:r>
              <a:rPr lang="en-US" sz="1600" dirty="0"/>
              <a:t> </a:t>
            </a:r>
            <a:r>
              <a:rPr lang="en-US" sz="1600" dirty="0" smtClean="0"/>
              <a:t>automatically extract kinematics and motion information</a:t>
            </a:r>
            <a:endParaRPr lang="en-US" sz="1600" dirty="0"/>
          </a:p>
          <a:p>
            <a:pPr marL="457200" lvl="1" indent="0" eaLnBrk="1" hangingPunct="1">
              <a:lnSpc>
                <a:spcPct val="100000"/>
              </a:lnSpc>
            </a:pPr>
            <a:r>
              <a:rPr lang="en-US" sz="1600" dirty="0"/>
              <a:t> perform more accurate and robust segmentation using 2D rendered images instead of watershed</a:t>
            </a:r>
          </a:p>
          <a:p>
            <a:pPr marL="457200" lvl="1" indent="0" eaLnBrk="1" hangingPunct="1">
              <a:lnSpc>
                <a:spcPct val="100000"/>
              </a:lnSpc>
            </a:pPr>
            <a:r>
              <a:rPr lang="en-US" sz="1600" dirty="0"/>
              <a:t> extend the method to 3D data using ellipsoids to fit the </a:t>
            </a:r>
            <a:r>
              <a:rPr lang="en-US" sz="1600" dirty="0" smtClean="0"/>
              <a:t>object models</a:t>
            </a:r>
            <a:r>
              <a:rPr lang="en-US" sz="1600" baseline="30000" dirty="0" smtClean="0"/>
              <a:t>2</a:t>
            </a:r>
            <a:r>
              <a:rPr lang="en-US" sz="1600" dirty="0" smtClean="0"/>
              <a:t> resulting to additional semantic relationships between the objects</a:t>
            </a:r>
            <a:endParaRPr lang="en-US" sz="1200" baseline="30000" dirty="0"/>
          </a:p>
          <a:p>
            <a:pPr marL="0" indent="0" eaLnBrk="1" hangingPunct="1">
              <a:lnSpc>
                <a:spcPct val="100000"/>
              </a:lnSpc>
            </a:pPr>
            <a:r>
              <a:rPr lang="en-US" sz="2000" dirty="0" smtClean="0"/>
              <a:t>Implemented and tested in assembly video samples from RGBD data</a:t>
            </a:r>
            <a:endParaRPr lang="en-US" sz="2000" dirty="0"/>
          </a:p>
          <a:p>
            <a:pPr marL="0" indent="0" eaLnBrk="1" hangingPunct="1">
              <a:lnSpc>
                <a:spcPct val="150000"/>
              </a:lnSpc>
            </a:pPr>
            <a:endParaRPr lang="en-US" sz="2000" dirty="0" smtClean="0"/>
          </a:p>
          <a:p>
            <a:pPr marL="0" indent="0" eaLnBrk="1" hangingPunct="1">
              <a:lnSpc>
                <a:spcPct val="150000"/>
              </a:lnSpc>
            </a:pPr>
            <a:endParaRPr lang="en-US" sz="2000" dirty="0"/>
          </a:p>
          <a:p>
            <a:pPr marL="0" indent="0" eaLnBrk="1" hangingPunct="1">
              <a:lnSpc>
                <a:spcPct val="150000"/>
              </a:lnSpc>
              <a:buNone/>
            </a:pPr>
            <a:endParaRPr lang="en-US" sz="2000" dirty="0" smtClean="0"/>
          </a:p>
          <a:p>
            <a:pPr marL="0" indent="0" eaLnBrk="1" hangingPunct="1">
              <a:lnSpc>
                <a:spcPct val="150000"/>
              </a:lnSpc>
              <a:buNone/>
            </a:pPr>
            <a:endParaRPr lang="en-US" sz="2000" dirty="0" smtClean="0"/>
          </a:p>
          <a:p>
            <a:pPr marL="0" indent="0" eaLnBrk="1" hangingPunct="1">
              <a:lnSpc>
                <a:spcPct val="150000"/>
              </a:lnSpc>
              <a:buNone/>
            </a:pPr>
            <a:endParaRPr lang="en-US" sz="1400" dirty="0" smtClean="0"/>
          </a:p>
          <a:p>
            <a:pPr marL="0" indent="0" eaLnBrk="1" hangingPunct="1">
              <a:lnSpc>
                <a:spcPct val="150000"/>
              </a:lnSpc>
              <a:buFont typeface="Arial" charset="0"/>
              <a:buNone/>
            </a:pPr>
            <a:endParaRPr lang="en-US" sz="2400" dirty="0" smtClean="0"/>
          </a:p>
          <a:p>
            <a:pPr marL="0" indent="0" eaLnBrk="1" hangingPunct="1">
              <a:lnSpc>
                <a:spcPct val="150000"/>
              </a:lnSpc>
            </a:pPr>
            <a:endParaRPr lang="en-US" sz="2400" dirty="0" smtClean="0"/>
          </a:p>
        </p:txBody>
      </p:sp>
      <p:sp>
        <p:nvSpPr>
          <p:cNvPr id="19461" name="TextBox 3"/>
          <p:cNvSpPr txBox="1">
            <a:spLocks noChangeArrowheads="1"/>
          </p:cNvSpPr>
          <p:nvPr/>
        </p:nvSpPr>
        <p:spPr bwMode="auto">
          <a:xfrm>
            <a:off x="445254" y="5964714"/>
            <a:ext cx="11988800" cy="553998"/>
          </a:xfrm>
          <a:prstGeom prst="rect">
            <a:avLst/>
          </a:prstGeom>
          <a:noFill/>
          <a:ln w="9525">
            <a:noFill/>
            <a:miter lim="800000"/>
            <a:headEnd/>
            <a:tailEnd/>
          </a:ln>
        </p:spPr>
        <p:txBody>
          <a:bodyPr>
            <a:spAutoFit/>
          </a:bodyPr>
          <a:lstStyle/>
          <a:p>
            <a:pPr marL="342900" indent="-342900" fontAlgn="base">
              <a:spcBef>
                <a:spcPct val="0"/>
              </a:spcBef>
              <a:spcAft>
                <a:spcPct val="0"/>
              </a:spcAft>
              <a:buFontTx/>
              <a:buAutoNum type="arabicPeriod"/>
            </a:pPr>
            <a:r>
              <a:rPr lang="en-US" sz="1200" i="1" dirty="0">
                <a:solidFill>
                  <a:prstClr val="black"/>
                </a:solidFill>
                <a:latin typeface="Arial" charset="0"/>
                <a:cs typeface="Arial" charset="0"/>
              </a:rPr>
              <a:t>“Learning the semantics of object–action relations by observation.” Int. Journal of Robotics Research 2011, </a:t>
            </a:r>
            <a:r>
              <a:rPr lang="en-US" sz="1200" i="1" dirty="0" err="1">
                <a:solidFill>
                  <a:prstClr val="black"/>
                </a:solidFill>
                <a:latin typeface="Arial" charset="0"/>
                <a:cs typeface="Arial" charset="0"/>
              </a:rPr>
              <a:t>Aksoy</a:t>
            </a:r>
            <a:r>
              <a:rPr lang="en-US" sz="1200" i="1" dirty="0">
                <a:solidFill>
                  <a:prstClr val="black"/>
                </a:solidFill>
                <a:latin typeface="Arial" charset="0"/>
                <a:cs typeface="Arial" charset="0"/>
              </a:rPr>
              <a:t> et al.</a:t>
            </a:r>
            <a:r>
              <a:rPr lang="en-US" i="1" dirty="0">
                <a:solidFill>
                  <a:prstClr val="black"/>
                </a:solidFill>
                <a:latin typeface="Arial" charset="0"/>
                <a:cs typeface="Arial" charset="0"/>
              </a:rPr>
              <a:t> </a:t>
            </a:r>
          </a:p>
          <a:p>
            <a:pPr marL="342900" indent="-342900" fontAlgn="base">
              <a:spcBef>
                <a:spcPct val="0"/>
              </a:spcBef>
              <a:spcAft>
                <a:spcPct val="0"/>
              </a:spcAft>
            </a:pPr>
            <a:r>
              <a:rPr lang="en-US" sz="1200" i="1" dirty="0" smtClean="0">
                <a:solidFill>
                  <a:prstClr val="black"/>
                </a:solidFill>
                <a:latin typeface="Arial" charset="0"/>
                <a:cs typeface="Arial" charset="0"/>
              </a:rPr>
              <a:t>2</a:t>
            </a:r>
            <a:r>
              <a:rPr lang="en-US" sz="1200" i="1" dirty="0">
                <a:solidFill>
                  <a:prstClr val="black"/>
                </a:solidFill>
                <a:latin typeface="Arial" charset="0"/>
                <a:cs typeface="Arial" charset="0"/>
              </a:rPr>
              <a:t>.  </a:t>
            </a:r>
            <a:r>
              <a:rPr lang="en-US" sz="1200" i="1" dirty="0" smtClean="0">
                <a:solidFill>
                  <a:prstClr val="black"/>
                </a:solidFill>
                <a:latin typeface="Arial" charset="0"/>
                <a:cs typeface="Arial" charset="0"/>
              </a:rPr>
              <a:t>   “</a:t>
            </a:r>
            <a:r>
              <a:rPr lang="en-US" sz="1200" i="1" dirty="0" err="1" smtClean="0">
                <a:solidFill>
                  <a:prstClr val="black"/>
                </a:solidFill>
                <a:latin typeface="Arial" charset="0"/>
                <a:cs typeface="Arial" charset="0"/>
              </a:rPr>
              <a:t>Keyframe</a:t>
            </a:r>
            <a:r>
              <a:rPr lang="en-US" sz="1200" i="1" dirty="0" smtClean="0">
                <a:solidFill>
                  <a:prstClr val="black"/>
                </a:solidFill>
                <a:latin typeface="Arial" charset="0"/>
                <a:cs typeface="Arial" charset="0"/>
              </a:rPr>
              <a:t> </a:t>
            </a:r>
            <a:r>
              <a:rPr lang="en-US" sz="1200" i="1" dirty="0">
                <a:solidFill>
                  <a:prstClr val="black"/>
                </a:solidFill>
                <a:latin typeface="Arial" charset="0"/>
                <a:cs typeface="Arial" charset="0"/>
              </a:rPr>
              <a:t>extraction with semantic graphs in assembly </a:t>
            </a:r>
            <a:r>
              <a:rPr lang="en-US" sz="1200" i="1" dirty="0" smtClean="0">
                <a:solidFill>
                  <a:prstClr val="black"/>
                </a:solidFill>
                <a:latin typeface="Arial" charset="0"/>
                <a:cs typeface="Arial" charset="0"/>
              </a:rPr>
              <a:t>processes.”, </a:t>
            </a:r>
            <a:r>
              <a:rPr lang="en-US" sz="1200" i="1" dirty="0">
                <a:solidFill>
                  <a:prstClr val="black"/>
                </a:solidFill>
                <a:latin typeface="Arial" charset="0"/>
                <a:cs typeface="Arial" charset="0"/>
              </a:rPr>
              <a:t>in IEEE Robotics and Automation Letters </a:t>
            </a:r>
            <a:r>
              <a:rPr lang="en-US" sz="1200" i="1" dirty="0" smtClean="0">
                <a:solidFill>
                  <a:prstClr val="black"/>
                </a:solidFill>
                <a:latin typeface="Arial" charset="0"/>
                <a:cs typeface="Arial" charset="0"/>
              </a:rPr>
              <a:t>2017, </a:t>
            </a:r>
            <a:r>
              <a:rPr lang="en-US" sz="1200" i="1" dirty="0" err="1" smtClean="0">
                <a:solidFill>
                  <a:prstClr val="black"/>
                </a:solidFill>
                <a:latin typeface="Arial" charset="0"/>
                <a:cs typeface="Arial" charset="0"/>
              </a:rPr>
              <a:t>Piperagkas</a:t>
            </a:r>
            <a:r>
              <a:rPr lang="en-US" sz="1200" i="1" dirty="0" smtClean="0">
                <a:solidFill>
                  <a:prstClr val="black"/>
                </a:solidFill>
                <a:latin typeface="Arial" charset="0"/>
                <a:cs typeface="Arial" charset="0"/>
              </a:rPr>
              <a:t> et al.</a:t>
            </a:r>
            <a:endParaRPr lang="en-US" sz="1200" i="1" dirty="0">
              <a:solidFill>
                <a:prstClr val="black"/>
              </a:solidFill>
              <a:latin typeface="Arial" charset="0"/>
              <a:cs typeface="Arial"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8340" y="3950566"/>
            <a:ext cx="1996662" cy="1497497"/>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81098" y="3940307"/>
            <a:ext cx="1996662" cy="1497497"/>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53856" y="3950566"/>
            <a:ext cx="1996662" cy="1497497"/>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98201" y="3940308"/>
            <a:ext cx="1996662" cy="1497497"/>
          </a:xfrm>
          <a:prstGeom prst="rect">
            <a:avLst/>
          </a:prstGeom>
        </p:spPr>
      </p:pic>
      <p:sp>
        <p:nvSpPr>
          <p:cNvPr id="7" name="TextBox 6"/>
          <p:cNvSpPr txBox="1"/>
          <p:nvPr/>
        </p:nvSpPr>
        <p:spPr>
          <a:xfrm>
            <a:off x="838200" y="5493260"/>
            <a:ext cx="1996662" cy="338554"/>
          </a:xfrm>
          <a:prstGeom prst="rect">
            <a:avLst/>
          </a:prstGeom>
          <a:noFill/>
        </p:spPr>
        <p:txBody>
          <a:bodyPr wrap="square" rtlCol="0">
            <a:spAutoFit/>
          </a:bodyPr>
          <a:lstStyle/>
          <a:p>
            <a:pPr algn="ctr" fontAlgn="base">
              <a:spcBef>
                <a:spcPct val="0"/>
              </a:spcBef>
              <a:spcAft>
                <a:spcPct val="0"/>
              </a:spcAft>
            </a:pPr>
            <a:r>
              <a:rPr lang="en-US" sz="1600" b="1" dirty="0" smtClean="0">
                <a:solidFill>
                  <a:srgbClr val="4472C4"/>
                </a:solidFill>
                <a:latin typeface="Times New Roman" panose="02020603050405020304" pitchFamily="18" charset="0"/>
                <a:cs typeface="Times New Roman" panose="02020603050405020304" pitchFamily="18" charset="0"/>
              </a:rPr>
              <a:t>Key-frame 01</a:t>
            </a:r>
            <a:endParaRPr lang="el-GR" sz="1600" b="1" dirty="0">
              <a:solidFill>
                <a:srgbClr val="4472C4"/>
              </a:solidFill>
              <a:latin typeface="Times New Roman" panose="02020603050405020304" pitchFamily="18" charset="0"/>
              <a:cs typeface="Times New Roman" panose="02020603050405020304" pitchFamily="18" charset="0"/>
            </a:endParaRPr>
          </a:p>
        </p:txBody>
      </p:sp>
      <p:sp>
        <p:nvSpPr>
          <p:cNvPr id="21" name="TextBox 20"/>
          <p:cNvSpPr txBox="1"/>
          <p:nvPr/>
        </p:nvSpPr>
        <p:spPr>
          <a:xfrm>
            <a:off x="3171088" y="5493261"/>
            <a:ext cx="1996662" cy="338554"/>
          </a:xfrm>
          <a:prstGeom prst="rect">
            <a:avLst/>
          </a:prstGeom>
          <a:noFill/>
        </p:spPr>
        <p:txBody>
          <a:bodyPr wrap="square" rtlCol="0">
            <a:spAutoFit/>
          </a:bodyPr>
          <a:lstStyle/>
          <a:p>
            <a:pPr algn="ctr" fontAlgn="base">
              <a:spcBef>
                <a:spcPct val="0"/>
              </a:spcBef>
              <a:spcAft>
                <a:spcPct val="0"/>
              </a:spcAft>
            </a:pPr>
            <a:r>
              <a:rPr lang="en-US" sz="1600" b="1" dirty="0" smtClean="0">
                <a:solidFill>
                  <a:srgbClr val="4472C4"/>
                </a:solidFill>
                <a:latin typeface="Times New Roman" panose="02020603050405020304" pitchFamily="18" charset="0"/>
                <a:cs typeface="Times New Roman" panose="02020603050405020304" pitchFamily="18" charset="0"/>
              </a:rPr>
              <a:t>Key-frame 02</a:t>
            </a:r>
            <a:endParaRPr lang="el-GR" sz="1600" b="1" dirty="0">
              <a:solidFill>
                <a:srgbClr val="4472C4"/>
              </a:solidFill>
              <a:latin typeface="Times New Roman" panose="02020603050405020304" pitchFamily="18" charset="0"/>
              <a:cs typeface="Times New Roman" panose="02020603050405020304" pitchFamily="18" charset="0"/>
            </a:endParaRPr>
          </a:p>
        </p:txBody>
      </p:sp>
      <p:sp>
        <p:nvSpPr>
          <p:cNvPr id="22" name="TextBox 21"/>
          <p:cNvSpPr txBox="1"/>
          <p:nvPr/>
        </p:nvSpPr>
        <p:spPr>
          <a:xfrm>
            <a:off x="7696203" y="5493261"/>
            <a:ext cx="1996662" cy="338554"/>
          </a:xfrm>
          <a:prstGeom prst="rect">
            <a:avLst/>
          </a:prstGeom>
          <a:noFill/>
        </p:spPr>
        <p:txBody>
          <a:bodyPr wrap="square" rtlCol="0">
            <a:spAutoFit/>
          </a:bodyPr>
          <a:lstStyle/>
          <a:p>
            <a:pPr algn="ctr" fontAlgn="base">
              <a:spcBef>
                <a:spcPct val="0"/>
              </a:spcBef>
              <a:spcAft>
                <a:spcPct val="0"/>
              </a:spcAft>
            </a:pPr>
            <a:r>
              <a:rPr lang="en-US" sz="1600" b="1" dirty="0" smtClean="0">
                <a:solidFill>
                  <a:srgbClr val="4472C4"/>
                </a:solidFill>
                <a:latin typeface="Times New Roman" panose="02020603050405020304" pitchFamily="18" charset="0"/>
                <a:cs typeface="Times New Roman" panose="02020603050405020304" pitchFamily="18" charset="0"/>
              </a:rPr>
              <a:t>Key-frame 04</a:t>
            </a:r>
            <a:endParaRPr lang="el-GR" sz="1600" b="1" dirty="0">
              <a:solidFill>
                <a:srgbClr val="4472C4"/>
              </a:solidFill>
              <a:latin typeface="Times New Roman" panose="02020603050405020304" pitchFamily="18" charset="0"/>
              <a:cs typeface="Times New Roman" panose="02020603050405020304" pitchFamily="18" charset="0"/>
            </a:endParaRPr>
          </a:p>
        </p:txBody>
      </p:sp>
      <p:sp>
        <p:nvSpPr>
          <p:cNvPr id="23" name="TextBox 22"/>
          <p:cNvSpPr txBox="1"/>
          <p:nvPr/>
        </p:nvSpPr>
        <p:spPr>
          <a:xfrm>
            <a:off x="5398475" y="5493261"/>
            <a:ext cx="1996662" cy="338554"/>
          </a:xfrm>
          <a:prstGeom prst="rect">
            <a:avLst/>
          </a:prstGeom>
          <a:noFill/>
        </p:spPr>
        <p:txBody>
          <a:bodyPr wrap="square" rtlCol="0">
            <a:spAutoFit/>
          </a:bodyPr>
          <a:lstStyle/>
          <a:p>
            <a:pPr algn="ctr" fontAlgn="base">
              <a:spcBef>
                <a:spcPct val="0"/>
              </a:spcBef>
              <a:spcAft>
                <a:spcPct val="0"/>
              </a:spcAft>
            </a:pPr>
            <a:r>
              <a:rPr lang="en-US" sz="1600" b="1" dirty="0" smtClean="0">
                <a:solidFill>
                  <a:srgbClr val="4472C4"/>
                </a:solidFill>
                <a:latin typeface="Times New Roman" panose="02020603050405020304" pitchFamily="18" charset="0"/>
                <a:cs typeface="Times New Roman" panose="02020603050405020304" pitchFamily="18" charset="0"/>
              </a:rPr>
              <a:t>Key-frame 03</a:t>
            </a:r>
            <a:endParaRPr lang="el-GR" sz="1600" b="1" dirty="0">
              <a:solidFill>
                <a:srgbClr val="4472C4"/>
              </a:solidFill>
              <a:latin typeface="Times New Roman" panose="02020603050405020304" pitchFamily="18" charset="0"/>
              <a:cs typeface="Times New Roman" panose="02020603050405020304" pitchFamily="18" charset="0"/>
            </a:endParaRPr>
          </a:p>
        </p:txBody>
      </p:sp>
      <p:sp>
        <p:nvSpPr>
          <p:cNvPr id="13" name="TextBox 12"/>
          <p:cNvSpPr txBox="1"/>
          <p:nvPr/>
        </p:nvSpPr>
        <p:spPr>
          <a:xfrm>
            <a:off x="10138640" y="3910676"/>
            <a:ext cx="2053360" cy="1569660"/>
          </a:xfrm>
          <a:prstGeom prst="rect">
            <a:avLst/>
          </a:prstGeom>
          <a:noFill/>
        </p:spPr>
        <p:txBody>
          <a:bodyPr wrap="square" rtlCol="0">
            <a:spAutoFit/>
          </a:bodyPr>
          <a:lstStyle/>
          <a:p>
            <a:pPr algn="ctr" fontAlgn="base">
              <a:spcBef>
                <a:spcPct val="0"/>
              </a:spcBef>
              <a:spcAft>
                <a:spcPct val="0"/>
              </a:spcAft>
            </a:pPr>
            <a:r>
              <a:rPr lang="en-US" sz="1600" b="1" dirty="0" smtClean="0">
                <a:solidFill>
                  <a:srgbClr val="C00000"/>
                </a:solidFill>
                <a:latin typeface="Times New Roman" panose="02020603050405020304" pitchFamily="18" charset="0"/>
                <a:cs typeface="Times New Roman" panose="02020603050405020304" pitchFamily="18" charset="0"/>
              </a:rPr>
              <a:t>Segmented masks based on 2D rendered images constructed by the models of the tracked objects</a:t>
            </a:r>
            <a:endParaRPr lang="el-GR" sz="1600" b="1"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254602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2"/>
          <p:cNvSpPr txBox="1">
            <a:spLocks noChangeArrowheads="1"/>
          </p:cNvSpPr>
          <p:nvPr/>
        </p:nvSpPr>
        <p:spPr bwMode="auto">
          <a:xfrm>
            <a:off x="738242" y="3871061"/>
            <a:ext cx="4617265" cy="461665"/>
          </a:xfrm>
          <a:prstGeom prst="rect">
            <a:avLst/>
          </a:prstGeom>
          <a:noFill/>
          <a:ln w="9525">
            <a:noFill/>
            <a:miter lim="800000"/>
            <a:headEnd/>
            <a:tailEnd/>
          </a:ln>
        </p:spPr>
        <p:txBody>
          <a:bodyPr wrap="square">
            <a:spAutoFit/>
          </a:bodyPr>
          <a:lstStyle/>
          <a:p>
            <a:pPr fontAlgn="base">
              <a:spcBef>
                <a:spcPct val="0"/>
              </a:spcBef>
              <a:spcAft>
                <a:spcPct val="0"/>
              </a:spcAft>
            </a:pPr>
            <a:r>
              <a:rPr lang="en-US" sz="1200" b="1" dirty="0">
                <a:solidFill>
                  <a:srgbClr val="4472C4"/>
                </a:solidFill>
                <a:latin typeface="Arial" charset="0"/>
                <a:cs typeface="Arial" charset="0"/>
              </a:rPr>
              <a:t>Hand-Object Tracking</a:t>
            </a:r>
            <a:r>
              <a:rPr lang="en-US" sz="1200" dirty="0">
                <a:solidFill>
                  <a:prstClr val="black"/>
                </a:solidFill>
                <a:latin typeface="Arial" charset="0"/>
                <a:cs typeface="Arial" charset="0"/>
              </a:rPr>
              <a:t> </a:t>
            </a:r>
            <a:r>
              <a:rPr lang="en-US" sz="1200" dirty="0" smtClean="0">
                <a:solidFill>
                  <a:prstClr val="black"/>
                </a:solidFill>
                <a:latin typeface="Arial" charset="0"/>
                <a:cs typeface="Arial" charset="0"/>
              </a:rPr>
              <a:t>implementation </a:t>
            </a:r>
            <a:r>
              <a:rPr lang="en-US" sz="1200" dirty="0">
                <a:solidFill>
                  <a:prstClr val="black"/>
                </a:solidFill>
                <a:latin typeface="Arial" charset="0"/>
                <a:cs typeface="Arial" charset="0"/>
              </a:rPr>
              <a:t>using Particle Swarm Optimization (PSO)</a:t>
            </a:r>
          </a:p>
        </p:txBody>
      </p:sp>
      <p:sp>
        <p:nvSpPr>
          <p:cNvPr id="15" name="TextBox 14"/>
          <p:cNvSpPr txBox="1"/>
          <p:nvPr/>
        </p:nvSpPr>
        <p:spPr>
          <a:xfrm>
            <a:off x="838200" y="4672945"/>
            <a:ext cx="4517307" cy="1115690"/>
          </a:xfrm>
          <a:prstGeom prst="rect">
            <a:avLst/>
          </a:prstGeom>
          <a:noFill/>
        </p:spPr>
        <p:txBody>
          <a:bodyPr wrap="square">
            <a:spAutoFit/>
          </a:bodyPr>
          <a:lstStyle/>
          <a:p>
            <a:pPr marL="285750" indent="-285750" fontAlgn="base">
              <a:spcBef>
                <a:spcPct val="0"/>
              </a:spcBef>
              <a:spcAft>
                <a:spcPct val="0"/>
              </a:spcAft>
              <a:buFont typeface="Arial" panose="020B0604020202020204" pitchFamily="34" charset="0"/>
              <a:buChar char="•"/>
              <a:defRPr/>
            </a:pPr>
            <a:r>
              <a:rPr lang="en-US" sz="1100" dirty="0" smtClean="0">
                <a:solidFill>
                  <a:prstClr val="black"/>
                </a:solidFill>
                <a:latin typeface="Arial" charset="0"/>
                <a:cs typeface="Arial" charset="0"/>
              </a:rPr>
              <a:t>“Real-Time </a:t>
            </a:r>
            <a:r>
              <a:rPr lang="en-US" sz="1100" dirty="0">
                <a:solidFill>
                  <a:prstClr val="black"/>
                </a:solidFill>
                <a:latin typeface="Arial" charset="0"/>
                <a:cs typeface="Arial" charset="0"/>
              </a:rPr>
              <a:t>Continuous Pose Recovery of Human Hands Using Convolutional </a:t>
            </a:r>
            <a:r>
              <a:rPr lang="en-US" sz="1100" dirty="0" smtClean="0">
                <a:solidFill>
                  <a:prstClr val="black"/>
                </a:solidFill>
                <a:latin typeface="Arial" charset="0"/>
                <a:cs typeface="Arial" charset="0"/>
              </a:rPr>
              <a:t>Networks”, </a:t>
            </a:r>
            <a:r>
              <a:rPr lang="en-US" sz="1050" dirty="0" smtClean="0">
                <a:solidFill>
                  <a:prstClr val="black"/>
                </a:solidFill>
                <a:latin typeface="Arial" charset="0"/>
                <a:cs typeface="Arial" charset="0"/>
              </a:rPr>
              <a:t>Jonathan </a:t>
            </a:r>
            <a:r>
              <a:rPr lang="en-US" sz="1050" dirty="0" err="1">
                <a:solidFill>
                  <a:prstClr val="black"/>
                </a:solidFill>
                <a:latin typeface="Arial" charset="0"/>
                <a:cs typeface="Arial" charset="0"/>
              </a:rPr>
              <a:t>Tompson</a:t>
            </a:r>
            <a:r>
              <a:rPr lang="en-US" sz="1050" dirty="0">
                <a:solidFill>
                  <a:prstClr val="black"/>
                </a:solidFill>
                <a:latin typeface="Arial" charset="0"/>
                <a:cs typeface="Arial" charset="0"/>
              </a:rPr>
              <a:t>, Murphy Stein, Yann </a:t>
            </a:r>
            <a:r>
              <a:rPr lang="en-US" sz="1050" dirty="0" err="1">
                <a:solidFill>
                  <a:prstClr val="black"/>
                </a:solidFill>
                <a:latin typeface="Arial" charset="0"/>
                <a:cs typeface="Arial" charset="0"/>
              </a:rPr>
              <a:t>Lecun</a:t>
            </a:r>
            <a:r>
              <a:rPr lang="en-US" sz="1050" dirty="0">
                <a:solidFill>
                  <a:prstClr val="black"/>
                </a:solidFill>
                <a:latin typeface="Arial" charset="0"/>
                <a:cs typeface="Arial" charset="0"/>
              </a:rPr>
              <a:t> and Ken </a:t>
            </a:r>
            <a:r>
              <a:rPr lang="en-US" sz="1050" dirty="0" err="1">
                <a:solidFill>
                  <a:prstClr val="black"/>
                </a:solidFill>
                <a:latin typeface="Arial" charset="0"/>
                <a:cs typeface="Arial" charset="0"/>
              </a:rPr>
              <a:t>Perlin</a:t>
            </a:r>
            <a:r>
              <a:rPr lang="en-US" sz="1050" dirty="0">
                <a:solidFill>
                  <a:prstClr val="black"/>
                </a:solidFill>
                <a:latin typeface="Arial" charset="0"/>
                <a:cs typeface="Arial" charset="0"/>
              </a:rPr>
              <a:t>, SIGGRAPH'14</a:t>
            </a:r>
          </a:p>
          <a:p>
            <a:pPr marL="285750" indent="-285750" fontAlgn="base">
              <a:spcBef>
                <a:spcPct val="0"/>
              </a:spcBef>
              <a:spcAft>
                <a:spcPct val="0"/>
              </a:spcAft>
              <a:buFont typeface="Arial" panose="020B0604020202020204" pitchFamily="34" charset="0"/>
              <a:buChar char="•"/>
              <a:defRPr/>
            </a:pPr>
            <a:r>
              <a:rPr lang="en-US" sz="1100" dirty="0" smtClean="0">
                <a:solidFill>
                  <a:prstClr val="black"/>
                </a:solidFill>
                <a:latin typeface="Arial" charset="0"/>
                <a:cs typeface="Arial" charset="0"/>
              </a:rPr>
              <a:t>“Efficient </a:t>
            </a:r>
            <a:r>
              <a:rPr lang="en-US" sz="1100" dirty="0">
                <a:solidFill>
                  <a:prstClr val="black"/>
                </a:solidFill>
                <a:latin typeface="Arial" charset="0"/>
                <a:cs typeface="Arial" charset="0"/>
              </a:rPr>
              <a:t>model-based 3d tracking of hand articulations using </a:t>
            </a:r>
            <a:r>
              <a:rPr lang="en-US" sz="1100" dirty="0" smtClean="0">
                <a:solidFill>
                  <a:prstClr val="black"/>
                </a:solidFill>
                <a:latin typeface="Arial" charset="0"/>
                <a:cs typeface="Arial" charset="0"/>
              </a:rPr>
              <a:t>Kinect”, </a:t>
            </a:r>
            <a:r>
              <a:rPr lang="en-US" sz="1050" dirty="0" smtClean="0">
                <a:solidFill>
                  <a:prstClr val="black"/>
                </a:solidFill>
                <a:latin typeface="Arial" charset="0"/>
                <a:cs typeface="Arial" charset="0"/>
              </a:rPr>
              <a:t>I</a:t>
            </a:r>
            <a:r>
              <a:rPr lang="en-US" sz="1050" dirty="0">
                <a:solidFill>
                  <a:prstClr val="black"/>
                </a:solidFill>
                <a:latin typeface="Arial" charset="0"/>
                <a:cs typeface="Arial" charset="0"/>
              </a:rPr>
              <a:t>. </a:t>
            </a:r>
            <a:r>
              <a:rPr lang="en-US" sz="1050" dirty="0" err="1">
                <a:solidFill>
                  <a:prstClr val="black"/>
                </a:solidFill>
                <a:latin typeface="Arial" charset="0"/>
                <a:cs typeface="Arial" charset="0"/>
              </a:rPr>
              <a:t>Oikonomidis</a:t>
            </a:r>
            <a:r>
              <a:rPr lang="en-US" sz="1050" dirty="0">
                <a:solidFill>
                  <a:prstClr val="black"/>
                </a:solidFill>
                <a:latin typeface="Arial" charset="0"/>
                <a:cs typeface="Arial" charset="0"/>
              </a:rPr>
              <a:t>, N. </a:t>
            </a:r>
            <a:r>
              <a:rPr lang="en-US" sz="1050" dirty="0" err="1">
                <a:solidFill>
                  <a:prstClr val="black"/>
                </a:solidFill>
                <a:latin typeface="Arial" charset="0"/>
                <a:cs typeface="Arial" charset="0"/>
              </a:rPr>
              <a:t>Kyriazis</a:t>
            </a:r>
            <a:r>
              <a:rPr lang="en-US" sz="1050" dirty="0">
                <a:solidFill>
                  <a:prstClr val="black"/>
                </a:solidFill>
                <a:latin typeface="Arial" charset="0"/>
                <a:cs typeface="Arial" charset="0"/>
              </a:rPr>
              <a:t> and A. </a:t>
            </a:r>
            <a:r>
              <a:rPr lang="en-US" sz="1050" dirty="0" err="1">
                <a:solidFill>
                  <a:prstClr val="black"/>
                </a:solidFill>
                <a:latin typeface="Arial" charset="0"/>
                <a:cs typeface="Arial" charset="0"/>
              </a:rPr>
              <a:t>Argyros</a:t>
            </a:r>
            <a:r>
              <a:rPr lang="en-US" sz="1050" dirty="0">
                <a:solidFill>
                  <a:prstClr val="black"/>
                </a:solidFill>
                <a:latin typeface="Arial" charset="0"/>
                <a:cs typeface="Arial" charset="0"/>
              </a:rPr>
              <a:t>, BMVC </a:t>
            </a:r>
            <a:r>
              <a:rPr lang="en-US" sz="1050" dirty="0" smtClean="0">
                <a:solidFill>
                  <a:prstClr val="black"/>
                </a:solidFill>
                <a:latin typeface="Arial" charset="0"/>
                <a:cs typeface="Arial" charset="0"/>
              </a:rPr>
              <a:t>2014</a:t>
            </a:r>
          </a:p>
          <a:p>
            <a:pPr fontAlgn="base">
              <a:spcBef>
                <a:spcPct val="0"/>
              </a:spcBef>
              <a:spcAft>
                <a:spcPct val="0"/>
              </a:spcAft>
              <a:defRPr/>
            </a:pPr>
            <a:endParaRPr lang="en-US" sz="1200" dirty="0">
              <a:solidFill>
                <a:prstClr val="black"/>
              </a:solidFill>
              <a:latin typeface="Arial" charset="0"/>
              <a:cs typeface="Arial" charset="0"/>
            </a:endParaRPr>
          </a:p>
        </p:txBody>
      </p:sp>
      <p:sp>
        <p:nvSpPr>
          <p:cNvPr id="16" name="TextBox 5"/>
          <p:cNvSpPr txBox="1">
            <a:spLocks noChangeArrowheads="1"/>
          </p:cNvSpPr>
          <p:nvPr/>
        </p:nvSpPr>
        <p:spPr bwMode="auto">
          <a:xfrm>
            <a:off x="757557" y="4376527"/>
            <a:ext cx="2887329" cy="276999"/>
          </a:xfrm>
          <a:prstGeom prst="rect">
            <a:avLst/>
          </a:prstGeom>
          <a:noFill/>
          <a:ln w="9525">
            <a:noFill/>
            <a:miter lim="800000"/>
            <a:headEnd/>
            <a:tailEnd/>
          </a:ln>
        </p:spPr>
        <p:txBody>
          <a:bodyPr wrap="none">
            <a:spAutoFit/>
          </a:bodyPr>
          <a:lstStyle/>
          <a:p>
            <a:pPr fontAlgn="base">
              <a:spcBef>
                <a:spcPct val="0"/>
              </a:spcBef>
              <a:spcAft>
                <a:spcPct val="0"/>
              </a:spcAft>
            </a:pPr>
            <a:r>
              <a:rPr lang="en-US" sz="1200" dirty="0">
                <a:solidFill>
                  <a:srgbClr val="4472C4"/>
                </a:solidFill>
                <a:latin typeface="Arial" charset="0"/>
                <a:cs typeface="Arial" charset="0"/>
              </a:rPr>
              <a:t>Based </a:t>
            </a:r>
            <a:r>
              <a:rPr lang="en-US" sz="1200" dirty="0" smtClean="0">
                <a:solidFill>
                  <a:srgbClr val="4472C4"/>
                </a:solidFill>
                <a:latin typeface="Arial" charset="0"/>
                <a:cs typeface="Arial" charset="0"/>
              </a:rPr>
              <a:t>on hand tracking approaches in: </a:t>
            </a:r>
            <a:endParaRPr lang="en-US" sz="1200" dirty="0">
              <a:solidFill>
                <a:srgbClr val="4472C4"/>
              </a:solidFill>
              <a:latin typeface="Arial" charset="0"/>
              <a:cs typeface="Arial" charset="0"/>
            </a:endParaRPr>
          </a:p>
        </p:txBody>
      </p:sp>
      <p:sp>
        <p:nvSpPr>
          <p:cNvPr id="17" name="TextBox 8"/>
          <p:cNvSpPr txBox="1">
            <a:spLocks noChangeArrowheads="1"/>
          </p:cNvSpPr>
          <p:nvPr/>
        </p:nvSpPr>
        <p:spPr bwMode="auto">
          <a:xfrm>
            <a:off x="781978" y="5757438"/>
            <a:ext cx="5111750" cy="261610"/>
          </a:xfrm>
          <a:prstGeom prst="rect">
            <a:avLst/>
          </a:prstGeom>
          <a:noFill/>
          <a:ln w="9525">
            <a:noFill/>
            <a:miter lim="800000"/>
            <a:headEnd/>
            <a:tailEnd/>
          </a:ln>
        </p:spPr>
        <p:txBody>
          <a:bodyPr>
            <a:spAutoFit/>
          </a:bodyPr>
          <a:lstStyle/>
          <a:p>
            <a:pPr fontAlgn="base">
              <a:spcBef>
                <a:spcPct val="0"/>
              </a:spcBef>
              <a:spcAft>
                <a:spcPct val="0"/>
              </a:spcAft>
            </a:pPr>
            <a:r>
              <a:rPr lang="en-US" sz="1100" dirty="0">
                <a:solidFill>
                  <a:prstClr val="black"/>
                </a:solidFill>
                <a:latin typeface="Arial" charset="0"/>
                <a:cs typeface="Arial" charset="0"/>
              </a:rPr>
              <a:t>Modified optimization for </a:t>
            </a:r>
            <a:r>
              <a:rPr lang="en-US" sz="1100" b="1" i="1" dirty="0">
                <a:solidFill>
                  <a:srgbClr val="4472C4"/>
                </a:solidFill>
                <a:latin typeface="Arial" charset="0"/>
                <a:cs typeface="Arial" charset="0"/>
              </a:rPr>
              <a:t>joint</a:t>
            </a:r>
            <a:r>
              <a:rPr lang="en-US" sz="1100" dirty="0">
                <a:solidFill>
                  <a:prstClr val="black"/>
                </a:solidFill>
                <a:latin typeface="Arial" charset="0"/>
                <a:cs typeface="Arial" charset="0"/>
              </a:rPr>
              <a:t> hand – object </a:t>
            </a:r>
            <a:r>
              <a:rPr lang="en-US" sz="1100" dirty="0" smtClean="0">
                <a:solidFill>
                  <a:prstClr val="black"/>
                </a:solidFill>
                <a:latin typeface="Arial" charset="0"/>
                <a:cs typeface="Arial" charset="0"/>
              </a:rPr>
              <a:t>tracking</a:t>
            </a:r>
          </a:p>
        </p:txBody>
      </p:sp>
      <p:sp>
        <p:nvSpPr>
          <p:cNvPr id="18" name="TextBox 9"/>
          <p:cNvSpPr txBox="1">
            <a:spLocks noChangeArrowheads="1"/>
          </p:cNvSpPr>
          <p:nvPr/>
        </p:nvSpPr>
        <p:spPr bwMode="auto">
          <a:xfrm>
            <a:off x="781978" y="6066163"/>
            <a:ext cx="2581156" cy="261610"/>
          </a:xfrm>
          <a:prstGeom prst="rect">
            <a:avLst/>
          </a:prstGeom>
          <a:noFill/>
          <a:ln w="9525">
            <a:noFill/>
            <a:miter lim="800000"/>
            <a:headEnd/>
            <a:tailEnd/>
          </a:ln>
        </p:spPr>
        <p:txBody>
          <a:bodyPr wrap="none">
            <a:spAutoFit/>
          </a:bodyPr>
          <a:lstStyle/>
          <a:p>
            <a:pPr fontAlgn="base">
              <a:spcBef>
                <a:spcPct val="0"/>
              </a:spcBef>
              <a:spcAft>
                <a:spcPct val="0"/>
              </a:spcAft>
            </a:pPr>
            <a:r>
              <a:rPr lang="en-US" sz="1100" b="1" dirty="0">
                <a:solidFill>
                  <a:srgbClr val="4472C4"/>
                </a:solidFill>
                <a:latin typeface="Arial" charset="0"/>
                <a:cs typeface="Arial" charset="0"/>
              </a:rPr>
              <a:t>Optimization Time: </a:t>
            </a:r>
            <a:r>
              <a:rPr lang="en-US" sz="1100" dirty="0" smtClean="0">
                <a:solidFill>
                  <a:prstClr val="black"/>
                </a:solidFill>
                <a:latin typeface="Arial" charset="0"/>
                <a:cs typeface="Arial" charset="0"/>
              </a:rPr>
              <a:t>0.6 sec </a:t>
            </a:r>
            <a:r>
              <a:rPr lang="en-US" sz="1100" dirty="0">
                <a:solidFill>
                  <a:prstClr val="black"/>
                </a:solidFill>
                <a:latin typeface="Arial" charset="0"/>
                <a:cs typeface="Arial" charset="0"/>
              </a:rPr>
              <a:t>per frame</a:t>
            </a:r>
          </a:p>
        </p:txBody>
      </p:sp>
      <p:sp>
        <p:nvSpPr>
          <p:cNvPr id="19" name="Title 1"/>
          <p:cNvSpPr>
            <a:spLocks/>
          </p:cNvSpPr>
          <p:nvPr/>
        </p:nvSpPr>
        <p:spPr bwMode="auto">
          <a:xfrm>
            <a:off x="838200" y="365125"/>
            <a:ext cx="8869363" cy="576263"/>
          </a:xfrm>
          <a:prstGeom prst="rect">
            <a:avLst/>
          </a:prstGeom>
          <a:noFill/>
          <a:ln w="9525">
            <a:noFill/>
            <a:miter lim="800000"/>
            <a:headEnd/>
            <a:tailEnd/>
          </a:ln>
        </p:spPr>
        <p:txBody>
          <a:bodyPr anchor="ctr"/>
          <a:lstStyle/>
          <a:p>
            <a:pPr fontAlgn="base">
              <a:lnSpc>
                <a:spcPct val="90000"/>
              </a:lnSpc>
              <a:spcBef>
                <a:spcPct val="0"/>
              </a:spcBef>
              <a:spcAft>
                <a:spcPct val="0"/>
              </a:spcAft>
            </a:pPr>
            <a:r>
              <a:rPr lang="en-US" sz="2800" b="1" dirty="0" smtClean="0">
                <a:solidFill>
                  <a:prstClr val="white"/>
                </a:solidFill>
                <a:latin typeface="Calibri Light" pitchFamily="34" charset="0"/>
                <a:cs typeface="Arial" charset="0"/>
              </a:rPr>
              <a:t>Perception: Hand-Object Detection and Tracking in 3D</a:t>
            </a:r>
            <a:endParaRPr lang="en-US" sz="2800" b="1" dirty="0">
              <a:solidFill>
                <a:prstClr val="white"/>
              </a:solidFill>
              <a:latin typeface="Calibri Light" pitchFamily="34" charset="0"/>
              <a:cs typeface="Arial" charset="0"/>
            </a:endParaRPr>
          </a:p>
        </p:txBody>
      </p:sp>
      <p:pic>
        <p:nvPicPr>
          <p:cNvPr id="20" name="SARAFunAssemblyDemo.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cstate="print"/>
          <a:stretch>
            <a:fillRect/>
          </a:stretch>
        </p:blipFill>
        <p:spPr>
          <a:xfrm>
            <a:off x="5497169" y="3667451"/>
            <a:ext cx="6339840" cy="2377440"/>
          </a:xfrm>
          <a:prstGeom prst="rect">
            <a:avLst/>
          </a:prstGeom>
        </p:spPr>
      </p:pic>
      <p:sp>
        <p:nvSpPr>
          <p:cNvPr id="24" name="TextBox 18"/>
          <p:cNvSpPr txBox="1">
            <a:spLocks noChangeArrowheads="1"/>
          </p:cNvSpPr>
          <p:nvPr/>
        </p:nvSpPr>
        <p:spPr bwMode="auto">
          <a:xfrm>
            <a:off x="5551144" y="3648799"/>
            <a:ext cx="1009307" cy="307777"/>
          </a:xfrm>
          <a:prstGeom prst="rect">
            <a:avLst/>
          </a:prstGeom>
          <a:noFill/>
          <a:ln w="9525">
            <a:noFill/>
            <a:miter lim="800000"/>
            <a:headEnd/>
            <a:tailEnd/>
          </a:ln>
        </p:spPr>
        <p:txBody>
          <a:bodyPr wrap="square">
            <a:spAutoFit/>
          </a:bodyPr>
          <a:lstStyle/>
          <a:p>
            <a:pPr fontAlgn="base">
              <a:spcBef>
                <a:spcPct val="0"/>
              </a:spcBef>
              <a:spcAft>
                <a:spcPct val="0"/>
              </a:spcAft>
            </a:pPr>
            <a:r>
              <a:rPr lang="en-US" sz="1400" b="1" dirty="0">
                <a:solidFill>
                  <a:srgbClr val="4472C4"/>
                </a:solidFill>
                <a:latin typeface="Arial" charset="0"/>
                <a:cs typeface="Arial" charset="0"/>
              </a:rPr>
              <a:t>Real Data</a:t>
            </a:r>
          </a:p>
        </p:txBody>
      </p:sp>
      <p:sp>
        <p:nvSpPr>
          <p:cNvPr id="25" name="TextBox 17"/>
          <p:cNvSpPr txBox="1">
            <a:spLocks noChangeArrowheads="1"/>
          </p:cNvSpPr>
          <p:nvPr/>
        </p:nvSpPr>
        <p:spPr bwMode="auto">
          <a:xfrm>
            <a:off x="8731439" y="3648799"/>
            <a:ext cx="1503087" cy="307777"/>
          </a:xfrm>
          <a:prstGeom prst="rect">
            <a:avLst/>
          </a:prstGeom>
          <a:noFill/>
          <a:ln w="9525">
            <a:noFill/>
            <a:miter lim="800000"/>
            <a:headEnd/>
            <a:tailEnd/>
          </a:ln>
        </p:spPr>
        <p:txBody>
          <a:bodyPr wrap="square">
            <a:spAutoFit/>
          </a:bodyPr>
          <a:lstStyle/>
          <a:p>
            <a:pPr fontAlgn="base">
              <a:spcBef>
                <a:spcPct val="0"/>
              </a:spcBef>
              <a:spcAft>
                <a:spcPct val="0"/>
              </a:spcAft>
            </a:pPr>
            <a:r>
              <a:rPr lang="en-US" sz="1400" b="1" dirty="0">
                <a:solidFill>
                  <a:srgbClr val="FF0000"/>
                </a:solidFill>
                <a:latin typeface="Arial" charset="0"/>
                <a:cs typeface="Arial" charset="0"/>
              </a:rPr>
              <a:t>Synthetic Data</a:t>
            </a:r>
          </a:p>
        </p:txBody>
      </p:sp>
      <p:pic>
        <p:nvPicPr>
          <p:cNvPr id="26" name="Picture 4"/>
          <p:cNvPicPr>
            <a:picLocks noChangeAspect="1"/>
          </p:cNvPicPr>
          <p:nvPr/>
        </p:nvPicPr>
        <p:blipFill rotWithShape="1">
          <a:blip r:embed="rId6" cstate="print"/>
          <a:srcRect t="8051"/>
          <a:stretch/>
        </p:blipFill>
        <p:spPr bwMode="auto">
          <a:xfrm>
            <a:off x="5497169" y="1227437"/>
            <a:ext cx="3193750" cy="2290395"/>
          </a:xfrm>
          <a:prstGeom prst="rect">
            <a:avLst/>
          </a:prstGeom>
          <a:noFill/>
          <a:ln w="9525">
            <a:noFill/>
            <a:miter lim="800000"/>
            <a:headEnd/>
            <a:tailEnd/>
          </a:ln>
        </p:spPr>
      </p:pic>
      <p:sp>
        <p:nvSpPr>
          <p:cNvPr id="27" name="Oval 26"/>
          <p:cNvSpPr/>
          <p:nvPr/>
        </p:nvSpPr>
        <p:spPr>
          <a:xfrm>
            <a:off x="7578632" y="1928497"/>
            <a:ext cx="191005" cy="1565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7185304" y="2085023"/>
            <a:ext cx="191005" cy="1565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6998542" y="1948352"/>
            <a:ext cx="191005" cy="1565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6903039" y="1771389"/>
            <a:ext cx="191005" cy="1565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18"/>
          <p:cNvSpPr txBox="1">
            <a:spLocks noChangeArrowheads="1"/>
          </p:cNvSpPr>
          <p:nvPr/>
        </p:nvSpPr>
        <p:spPr bwMode="auto">
          <a:xfrm>
            <a:off x="5565713" y="1180812"/>
            <a:ext cx="2464121" cy="537387"/>
          </a:xfrm>
          <a:prstGeom prst="rect">
            <a:avLst/>
          </a:prstGeom>
          <a:noFill/>
          <a:ln w="9525">
            <a:noFill/>
            <a:miter lim="800000"/>
            <a:headEnd/>
            <a:tailEnd/>
          </a:ln>
        </p:spPr>
        <p:txBody>
          <a:bodyPr wrap="square">
            <a:spAutoFit/>
          </a:bodyPr>
          <a:lstStyle/>
          <a:p>
            <a:pPr fontAlgn="base">
              <a:spcBef>
                <a:spcPct val="0"/>
              </a:spcBef>
              <a:spcAft>
                <a:spcPct val="0"/>
              </a:spcAft>
            </a:pPr>
            <a:r>
              <a:rPr lang="en-US" sz="1400" b="1" dirty="0" smtClean="0">
                <a:solidFill>
                  <a:srgbClr val="4472C4"/>
                </a:solidFill>
                <a:latin typeface="Arial" charset="0"/>
                <a:cs typeface="Arial" charset="0"/>
              </a:rPr>
              <a:t>Initial pose estimation from detection</a:t>
            </a:r>
            <a:endParaRPr lang="en-US" sz="1400" b="1" dirty="0">
              <a:solidFill>
                <a:srgbClr val="4472C4"/>
              </a:solidFill>
              <a:latin typeface="Arial" charset="0"/>
              <a:cs typeface="Arial" charset="0"/>
            </a:endParaRPr>
          </a:p>
        </p:txBody>
      </p:sp>
      <p:sp>
        <p:nvSpPr>
          <p:cNvPr id="32" name="TextBox 2"/>
          <p:cNvSpPr txBox="1">
            <a:spLocks noChangeArrowheads="1"/>
          </p:cNvSpPr>
          <p:nvPr/>
        </p:nvSpPr>
        <p:spPr bwMode="auto">
          <a:xfrm>
            <a:off x="764994" y="1559864"/>
            <a:ext cx="4343090" cy="646331"/>
          </a:xfrm>
          <a:prstGeom prst="rect">
            <a:avLst/>
          </a:prstGeom>
          <a:noFill/>
          <a:ln w="9525">
            <a:noFill/>
            <a:miter lim="800000"/>
            <a:headEnd/>
            <a:tailEnd/>
          </a:ln>
        </p:spPr>
        <p:txBody>
          <a:bodyPr wrap="square">
            <a:spAutoFit/>
          </a:bodyPr>
          <a:lstStyle/>
          <a:p>
            <a:pPr fontAlgn="base">
              <a:spcBef>
                <a:spcPct val="0"/>
              </a:spcBef>
              <a:spcAft>
                <a:spcPct val="0"/>
              </a:spcAft>
            </a:pPr>
            <a:r>
              <a:rPr lang="en-US" sz="1200" b="1" dirty="0" smtClean="0">
                <a:solidFill>
                  <a:srgbClr val="4472C4"/>
                </a:solidFill>
                <a:latin typeface="Arial" charset="0"/>
                <a:cs typeface="Arial" charset="0"/>
              </a:rPr>
              <a:t>Object Detection (6DoF pose) </a:t>
            </a:r>
            <a:r>
              <a:rPr lang="en-US" sz="1200" dirty="0" smtClean="0">
                <a:latin typeface="Arial" charset="0"/>
                <a:cs typeface="Arial" charset="0"/>
              </a:rPr>
              <a:t>is performed based on sparse auto-encoders for feature extraction and Hough Forests for classification</a:t>
            </a:r>
            <a:endParaRPr lang="en-US" sz="1200" dirty="0">
              <a:solidFill>
                <a:prstClr val="black"/>
              </a:solidFill>
              <a:latin typeface="Arial" charset="0"/>
              <a:cs typeface="Arial" charset="0"/>
            </a:endParaRPr>
          </a:p>
        </p:txBody>
      </p:sp>
      <p:sp>
        <p:nvSpPr>
          <p:cNvPr id="33" name="TextBox 2"/>
          <p:cNvSpPr txBox="1">
            <a:spLocks noChangeArrowheads="1"/>
          </p:cNvSpPr>
          <p:nvPr/>
        </p:nvSpPr>
        <p:spPr bwMode="auto">
          <a:xfrm>
            <a:off x="764994" y="2327383"/>
            <a:ext cx="4343090" cy="461665"/>
          </a:xfrm>
          <a:prstGeom prst="rect">
            <a:avLst/>
          </a:prstGeom>
          <a:noFill/>
          <a:ln w="9525">
            <a:noFill/>
            <a:miter lim="800000"/>
            <a:headEnd/>
            <a:tailEnd/>
          </a:ln>
        </p:spPr>
        <p:txBody>
          <a:bodyPr wrap="square">
            <a:spAutoFit/>
          </a:bodyPr>
          <a:lstStyle/>
          <a:p>
            <a:pPr fontAlgn="base">
              <a:spcBef>
                <a:spcPct val="0"/>
              </a:spcBef>
              <a:spcAft>
                <a:spcPct val="0"/>
              </a:spcAft>
            </a:pPr>
            <a:r>
              <a:rPr lang="en-US" sz="1200" b="1" dirty="0" smtClean="0">
                <a:solidFill>
                  <a:srgbClr val="4472C4"/>
                </a:solidFill>
                <a:latin typeface="Arial" charset="0"/>
                <a:cs typeface="Arial" charset="0"/>
              </a:rPr>
              <a:t>3D CAD models </a:t>
            </a:r>
            <a:r>
              <a:rPr lang="en-US" sz="1200" dirty="0" smtClean="0">
                <a:latin typeface="Arial" charset="0"/>
                <a:cs typeface="Arial" charset="0"/>
              </a:rPr>
              <a:t>are employed for both training the object detector and performing hand-object tracking  </a:t>
            </a:r>
            <a:endParaRPr lang="en-US" sz="1200" dirty="0">
              <a:latin typeface="Arial" charset="0"/>
              <a:cs typeface="Arial" charset="0"/>
            </a:endParaRPr>
          </a:p>
        </p:txBody>
      </p:sp>
      <p:sp>
        <p:nvSpPr>
          <p:cNvPr id="34" name="TextBox 33"/>
          <p:cNvSpPr txBox="1"/>
          <p:nvPr/>
        </p:nvSpPr>
        <p:spPr>
          <a:xfrm>
            <a:off x="764994" y="2789048"/>
            <a:ext cx="4015668" cy="461665"/>
          </a:xfrm>
          <a:prstGeom prst="rect">
            <a:avLst/>
          </a:prstGeom>
          <a:noFill/>
        </p:spPr>
        <p:txBody>
          <a:bodyPr wrap="square">
            <a:spAutoFit/>
          </a:bodyPr>
          <a:lstStyle/>
          <a:p>
            <a:pPr marL="285750" indent="-285750" fontAlgn="base">
              <a:spcBef>
                <a:spcPct val="0"/>
              </a:spcBef>
              <a:spcAft>
                <a:spcPct val="0"/>
              </a:spcAft>
              <a:buFont typeface="Arial" panose="020B0604020202020204" pitchFamily="34" charset="0"/>
              <a:buChar char="•"/>
              <a:defRPr/>
            </a:pPr>
            <a:r>
              <a:rPr lang="en-US" sz="1200" dirty="0" smtClean="0">
                <a:solidFill>
                  <a:prstClr val="black"/>
                </a:solidFill>
                <a:latin typeface="Arial" charset="0"/>
                <a:cs typeface="Arial" charset="0"/>
              </a:rPr>
              <a:t>6 </a:t>
            </a:r>
            <a:r>
              <a:rPr lang="en-US" sz="1200" dirty="0" err="1" smtClean="0">
                <a:solidFill>
                  <a:prstClr val="black"/>
                </a:solidFill>
                <a:latin typeface="Arial" charset="0"/>
                <a:cs typeface="Arial" charset="0"/>
              </a:rPr>
              <a:t>DoF</a:t>
            </a:r>
            <a:r>
              <a:rPr lang="en-US" sz="1200" dirty="0" smtClean="0">
                <a:solidFill>
                  <a:prstClr val="black"/>
                </a:solidFill>
                <a:latin typeface="Arial" charset="0"/>
                <a:cs typeface="Arial" charset="0"/>
              </a:rPr>
              <a:t> for the models of the assembly parts</a:t>
            </a:r>
          </a:p>
          <a:p>
            <a:pPr marL="285750" indent="-285750" fontAlgn="base">
              <a:spcBef>
                <a:spcPct val="0"/>
              </a:spcBef>
              <a:spcAft>
                <a:spcPct val="0"/>
              </a:spcAft>
              <a:buFont typeface="Arial" panose="020B0604020202020204" pitchFamily="34" charset="0"/>
              <a:buChar char="•"/>
              <a:defRPr/>
            </a:pPr>
            <a:r>
              <a:rPr lang="en-US" sz="1200" dirty="0" smtClean="0">
                <a:solidFill>
                  <a:prstClr val="black"/>
                </a:solidFill>
                <a:latin typeface="Arial" charset="0"/>
                <a:cs typeface="Arial" charset="0"/>
              </a:rPr>
              <a:t>42 </a:t>
            </a:r>
            <a:r>
              <a:rPr lang="en-US" sz="1200" dirty="0" err="1" smtClean="0">
                <a:solidFill>
                  <a:prstClr val="black"/>
                </a:solidFill>
                <a:latin typeface="Arial" charset="0"/>
                <a:cs typeface="Arial" charset="0"/>
              </a:rPr>
              <a:t>DoF</a:t>
            </a:r>
            <a:r>
              <a:rPr lang="en-US" sz="1200" dirty="0" smtClean="0">
                <a:solidFill>
                  <a:prstClr val="black"/>
                </a:solidFill>
                <a:latin typeface="Arial" charset="0"/>
                <a:cs typeface="Arial" charset="0"/>
              </a:rPr>
              <a:t> for the hand models</a:t>
            </a:r>
            <a:endParaRPr lang="en-US" sz="1400" dirty="0">
              <a:solidFill>
                <a:prstClr val="black"/>
              </a:solidFill>
              <a:latin typeface="Arial" charset="0"/>
              <a:cs typeface="Arial" charset="0"/>
            </a:endParaRPr>
          </a:p>
        </p:txBody>
      </p:sp>
      <p:sp>
        <p:nvSpPr>
          <p:cNvPr id="35" name="TextBox 2"/>
          <p:cNvSpPr txBox="1">
            <a:spLocks noChangeArrowheads="1"/>
          </p:cNvSpPr>
          <p:nvPr/>
        </p:nvSpPr>
        <p:spPr bwMode="auto">
          <a:xfrm>
            <a:off x="735592" y="3374647"/>
            <a:ext cx="4537289" cy="276999"/>
          </a:xfrm>
          <a:prstGeom prst="rect">
            <a:avLst/>
          </a:prstGeom>
          <a:noFill/>
          <a:ln w="9525">
            <a:noFill/>
            <a:miter lim="800000"/>
            <a:headEnd/>
            <a:tailEnd/>
          </a:ln>
        </p:spPr>
        <p:txBody>
          <a:bodyPr wrap="square">
            <a:spAutoFit/>
          </a:bodyPr>
          <a:lstStyle/>
          <a:p>
            <a:pPr fontAlgn="base">
              <a:spcBef>
                <a:spcPct val="0"/>
              </a:spcBef>
              <a:spcAft>
                <a:spcPct val="0"/>
              </a:spcAft>
            </a:pPr>
            <a:r>
              <a:rPr lang="en-US" sz="1200" b="1" dirty="0" smtClean="0">
                <a:solidFill>
                  <a:srgbClr val="4472C4"/>
                </a:solidFill>
                <a:latin typeface="Arial" charset="0"/>
                <a:cs typeface="Arial" charset="0"/>
              </a:rPr>
              <a:t>Coarse hand detection </a:t>
            </a:r>
            <a:r>
              <a:rPr lang="en-US" sz="1200" dirty="0" smtClean="0">
                <a:latin typeface="Arial" charset="0"/>
                <a:cs typeface="Arial" charset="0"/>
              </a:rPr>
              <a:t>of an open configuration is performed</a:t>
            </a:r>
            <a:endParaRPr lang="en-US" sz="1200" dirty="0">
              <a:latin typeface="Arial" charset="0"/>
              <a:cs typeface="Arial" charset="0"/>
            </a:endParaRPr>
          </a:p>
        </p:txBody>
      </p:sp>
      <p:sp>
        <p:nvSpPr>
          <p:cNvPr id="36" name="TextBox 2"/>
          <p:cNvSpPr txBox="1">
            <a:spLocks noChangeArrowheads="1"/>
          </p:cNvSpPr>
          <p:nvPr/>
        </p:nvSpPr>
        <p:spPr bwMode="auto">
          <a:xfrm>
            <a:off x="763872" y="1184445"/>
            <a:ext cx="4343090" cy="276999"/>
          </a:xfrm>
          <a:prstGeom prst="rect">
            <a:avLst/>
          </a:prstGeom>
          <a:noFill/>
          <a:ln w="9525">
            <a:noFill/>
            <a:miter lim="800000"/>
            <a:headEnd/>
            <a:tailEnd/>
          </a:ln>
        </p:spPr>
        <p:txBody>
          <a:bodyPr wrap="square">
            <a:spAutoFit/>
          </a:bodyPr>
          <a:lstStyle/>
          <a:p>
            <a:pPr fontAlgn="base">
              <a:spcBef>
                <a:spcPct val="0"/>
              </a:spcBef>
              <a:spcAft>
                <a:spcPct val="0"/>
              </a:spcAft>
            </a:pPr>
            <a:r>
              <a:rPr lang="en-US" sz="1200" b="1" dirty="0" smtClean="0">
                <a:solidFill>
                  <a:srgbClr val="4472C4"/>
                </a:solidFill>
                <a:latin typeface="Arial" charset="0"/>
                <a:cs typeface="Arial" charset="0"/>
              </a:rPr>
              <a:t>RGBD data </a:t>
            </a:r>
            <a:r>
              <a:rPr lang="en-US" sz="1200" dirty="0" smtClean="0">
                <a:latin typeface="Arial" charset="0"/>
                <a:cs typeface="Arial" charset="0"/>
              </a:rPr>
              <a:t>are acquired</a:t>
            </a:r>
            <a:endParaRPr lang="en-US" sz="1200" dirty="0">
              <a:latin typeface="Arial" charset="0"/>
              <a:cs typeface="Arial" charset="0"/>
            </a:endParaRPr>
          </a:p>
        </p:txBody>
      </p:sp>
    </p:spTree>
    <p:extLst>
      <p:ext uri="{BB962C8B-B14F-4D97-AF65-F5344CB8AC3E}">
        <p14:creationId xmlns:p14="http://schemas.microsoft.com/office/powerpoint/2010/main" val="3456320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718"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0"/>
                                        </p:tgtEl>
                                      </p:cBhvr>
                                    </p:cmd>
                                  </p:childTnLst>
                                </p:cTn>
                              </p:par>
                            </p:childTnLst>
                          </p:cTn>
                        </p:par>
                      </p:childTnLst>
                    </p:cTn>
                  </p:par>
                </p:childTnLst>
              </p:cTn>
              <p:nextCondLst>
                <p:cond evt="onClick" delay="0">
                  <p:tgtEl>
                    <p:spTgt spid="20"/>
                  </p:tgtEl>
                </p:cond>
              </p:nextCondLst>
            </p:seq>
            <p:video>
              <p:cMediaNode>
                <p:cTn id="12" fill="hold" display="0">
                  <p:stCondLst>
                    <p:cond delay="indefinite"/>
                  </p:stCondLst>
                </p:cTn>
                <p:tgtEl>
                  <p:spTgt spid="20"/>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3"/>
          <p:cNvPicPr>
            <a:picLocks noChangeAspect="1"/>
          </p:cNvPicPr>
          <p:nvPr/>
        </p:nvPicPr>
        <p:blipFill rotWithShape="1">
          <a:blip r:embed="rId3" cstate="print"/>
          <a:srcRect l="-1099" t="-571" r="1099" b="11784"/>
          <a:stretch/>
        </p:blipFill>
        <p:spPr>
          <a:xfrm>
            <a:off x="6300647" y="3263920"/>
            <a:ext cx="3746707" cy="3103502"/>
          </a:xfrm>
          <a:prstGeom prst="rect">
            <a:avLst/>
          </a:prstGeom>
          <a:ln>
            <a:noFill/>
          </a:ln>
          <a:effectLst>
            <a:outerShdw blurRad="190500" algn="tl" rotWithShape="0">
              <a:srgbClr val="000000">
                <a:alpha val="70000"/>
              </a:srgbClr>
            </a:outerShdw>
          </a:effectLst>
        </p:spPr>
      </p:pic>
      <p:sp>
        <p:nvSpPr>
          <p:cNvPr id="2" name="Rectangle 1"/>
          <p:cNvSpPr/>
          <p:nvPr/>
        </p:nvSpPr>
        <p:spPr>
          <a:xfrm>
            <a:off x="336453" y="2842773"/>
            <a:ext cx="6096000" cy="3539430"/>
          </a:xfrm>
          <a:prstGeom prst="rect">
            <a:avLst/>
          </a:prstGeom>
        </p:spPr>
        <p:txBody>
          <a:bodyPr>
            <a:spAutoFit/>
          </a:bodyPr>
          <a:lstStyle/>
          <a:p>
            <a:pPr lvl="1" fontAlgn="base">
              <a:spcBef>
                <a:spcPct val="0"/>
              </a:spcBef>
              <a:spcAft>
                <a:spcPct val="0"/>
              </a:spcAft>
              <a:defRPr/>
            </a:pPr>
            <a:endParaRPr lang="en-US" sz="2000" kern="0" dirty="0" smtClean="0">
              <a:solidFill>
                <a:srgbClr val="4472C4"/>
              </a:solidFill>
              <a:latin typeface="Arial" charset="0"/>
              <a:cs typeface="Arial" charset="0"/>
            </a:endParaRPr>
          </a:p>
          <a:p>
            <a:pPr lvl="1" fontAlgn="base">
              <a:spcBef>
                <a:spcPct val="0"/>
              </a:spcBef>
              <a:spcAft>
                <a:spcPct val="0"/>
              </a:spcAft>
              <a:defRPr/>
            </a:pPr>
            <a:r>
              <a:rPr lang="en-US" sz="1600" kern="0" dirty="0" smtClean="0">
                <a:solidFill>
                  <a:srgbClr val="4472C4"/>
                </a:solidFill>
                <a:latin typeface="Arial" charset="0"/>
                <a:cs typeface="Arial" charset="0"/>
              </a:rPr>
              <a:t>General </a:t>
            </a:r>
            <a:r>
              <a:rPr lang="en-US" sz="1600" kern="0" dirty="0">
                <a:solidFill>
                  <a:srgbClr val="4472C4"/>
                </a:solidFill>
                <a:latin typeface="Arial" charset="0"/>
                <a:cs typeface="Arial" charset="0"/>
              </a:rPr>
              <a:t>information:</a:t>
            </a:r>
          </a:p>
          <a:p>
            <a:pPr lvl="2" fontAlgn="base">
              <a:spcBef>
                <a:spcPct val="0"/>
              </a:spcBef>
              <a:spcAft>
                <a:spcPct val="0"/>
              </a:spcAft>
              <a:defRPr/>
            </a:pPr>
            <a:r>
              <a:rPr lang="en-US" sz="1400" kern="0" dirty="0">
                <a:solidFill>
                  <a:prstClr val="black"/>
                </a:solidFill>
                <a:latin typeface="Arial" charset="0"/>
                <a:cs typeface="Arial" charset="0"/>
              </a:rPr>
              <a:t>Scenario id and current </a:t>
            </a:r>
            <a:r>
              <a:rPr lang="en-US" sz="1400" kern="0" dirty="0" smtClean="0">
                <a:solidFill>
                  <a:prstClr val="black"/>
                </a:solidFill>
                <a:latin typeface="Arial" charset="0"/>
                <a:cs typeface="Arial" charset="0"/>
              </a:rPr>
              <a:t>step</a:t>
            </a:r>
            <a:endParaRPr lang="en-US" sz="1400" kern="0" dirty="0">
              <a:solidFill>
                <a:prstClr val="black"/>
              </a:solidFill>
              <a:latin typeface="Arial" charset="0"/>
              <a:cs typeface="Arial" charset="0"/>
            </a:endParaRPr>
          </a:p>
          <a:p>
            <a:pPr lvl="2" fontAlgn="base">
              <a:spcBef>
                <a:spcPct val="0"/>
              </a:spcBef>
              <a:spcAft>
                <a:spcPct val="0"/>
              </a:spcAft>
              <a:defRPr/>
            </a:pPr>
            <a:r>
              <a:rPr lang="en-US" sz="1400" kern="0" dirty="0">
                <a:solidFill>
                  <a:prstClr val="black"/>
                </a:solidFill>
                <a:latin typeface="Arial" charset="0"/>
                <a:cs typeface="Arial" charset="0"/>
              </a:rPr>
              <a:t>Object(s) id involved in the demonstration </a:t>
            </a:r>
            <a:r>
              <a:rPr lang="en-US" sz="1400" kern="0" dirty="0" smtClean="0">
                <a:solidFill>
                  <a:prstClr val="black"/>
                </a:solidFill>
                <a:latin typeface="Arial" charset="0"/>
                <a:cs typeface="Arial" charset="0"/>
              </a:rPr>
              <a:t>phase</a:t>
            </a:r>
            <a:endParaRPr lang="en-US" sz="1400" kern="0" dirty="0">
              <a:solidFill>
                <a:prstClr val="black"/>
              </a:solidFill>
              <a:latin typeface="Arial" charset="0"/>
              <a:cs typeface="Arial" charset="0"/>
            </a:endParaRPr>
          </a:p>
          <a:p>
            <a:pPr lvl="2" fontAlgn="base">
              <a:spcBef>
                <a:spcPct val="0"/>
              </a:spcBef>
              <a:spcAft>
                <a:spcPct val="0"/>
              </a:spcAft>
              <a:defRPr/>
            </a:pPr>
            <a:r>
              <a:rPr lang="en-US" sz="1400" kern="0" dirty="0">
                <a:solidFill>
                  <a:prstClr val="black"/>
                </a:solidFill>
                <a:latin typeface="Arial" charset="0"/>
                <a:cs typeface="Arial" charset="0"/>
              </a:rPr>
              <a:t>Relative </a:t>
            </a:r>
            <a:r>
              <a:rPr lang="en-US" sz="1400" kern="0" dirty="0" smtClean="0">
                <a:solidFill>
                  <a:prstClr val="black"/>
                </a:solidFill>
                <a:latin typeface="Arial" charset="0"/>
                <a:cs typeface="Arial" charset="0"/>
              </a:rPr>
              <a:t>timestamp</a:t>
            </a:r>
            <a:endParaRPr lang="en-US" sz="1400" kern="0" dirty="0">
              <a:solidFill>
                <a:prstClr val="black"/>
              </a:solidFill>
              <a:latin typeface="Arial" charset="0"/>
              <a:cs typeface="Arial" charset="0"/>
            </a:endParaRPr>
          </a:p>
          <a:p>
            <a:pPr lvl="1" fontAlgn="base">
              <a:spcBef>
                <a:spcPct val="0"/>
              </a:spcBef>
              <a:spcAft>
                <a:spcPct val="0"/>
              </a:spcAft>
              <a:defRPr/>
            </a:pPr>
            <a:r>
              <a:rPr lang="en-US" sz="1600" kern="0" dirty="0">
                <a:solidFill>
                  <a:srgbClr val="4472C4"/>
                </a:solidFill>
                <a:latin typeface="Arial" charset="0"/>
                <a:cs typeface="Arial" charset="0"/>
              </a:rPr>
              <a:t>Kinematics &amp; Motion information:</a:t>
            </a:r>
          </a:p>
          <a:p>
            <a:pPr lvl="2" fontAlgn="base">
              <a:spcBef>
                <a:spcPct val="0"/>
              </a:spcBef>
              <a:spcAft>
                <a:spcPct val="0"/>
              </a:spcAft>
              <a:defRPr/>
            </a:pPr>
            <a:r>
              <a:rPr lang="en-US" sz="1400" kern="0" dirty="0">
                <a:solidFill>
                  <a:prstClr val="black"/>
                </a:solidFill>
                <a:latin typeface="Arial" charset="0"/>
                <a:cs typeface="Arial" charset="0"/>
              </a:rPr>
              <a:t>Object </a:t>
            </a:r>
            <a:r>
              <a:rPr lang="en-US" sz="1400" kern="0" dirty="0" smtClean="0">
                <a:solidFill>
                  <a:prstClr val="black"/>
                </a:solidFill>
                <a:latin typeface="Arial" charset="0"/>
                <a:cs typeface="Arial" charset="0"/>
              </a:rPr>
              <a:t>pose </a:t>
            </a:r>
            <a:r>
              <a:rPr lang="en-US" sz="1400" kern="0" dirty="0">
                <a:solidFill>
                  <a:prstClr val="black"/>
                </a:solidFill>
                <a:latin typeface="Arial" charset="0"/>
                <a:cs typeface="Arial" charset="0"/>
              </a:rPr>
              <a:t>coordinates (position </a:t>
            </a:r>
            <a:r>
              <a:rPr lang="en-US" sz="1400" kern="0" dirty="0" smtClean="0">
                <a:solidFill>
                  <a:prstClr val="black"/>
                </a:solidFill>
                <a:latin typeface="Arial" charset="0"/>
                <a:cs typeface="Arial" charset="0"/>
              </a:rPr>
              <a:t>&amp; orientation, 6 DOF) </a:t>
            </a:r>
          </a:p>
          <a:p>
            <a:pPr lvl="2" fontAlgn="base">
              <a:spcBef>
                <a:spcPct val="0"/>
              </a:spcBef>
              <a:spcAft>
                <a:spcPct val="0"/>
              </a:spcAft>
              <a:defRPr/>
            </a:pPr>
            <a:r>
              <a:rPr lang="en-US" sz="1400" kern="0" dirty="0" smtClean="0">
                <a:solidFill>
                  <a:prstClr val="black"/>
                </a:solidFill>
                <a:latin typeface="Arial" charset="0"/>
                <a:cs typeface="Arial" charset="0"/>
              </a:rPr>
              <a:t>Hand pose (42 DOF)</a:t>
            </a:r>
          </a:p>
          <a:p>
            <a:pPr lvl="1" fontAlgn="base">
              <a:spcBef>
                <a:spcPct val="0"/>
              </a:spcBef>
              <a:spcAft>
                <a:spcPct val="0"/>
              </a:spcAft>
              <a:defRPr/>
            </a:pPr>
            <a:r>
              <a:rPr lang="en-US" sz="1600" kern="0" dirty="0" smtClean="0">
                <a:solidFill>
                  <a:srgbClr val="4472C4"/>
                </a:solidFill>
                <a:latin typeface="Arial" charset="0"/>
                <a:cs typeface="Arial" charset="0"/>
              </a:rPr>
              <a:t>Semantic information:</a:t>
            </a:r>
          </a:p>
          <a:p>
            <a:pPr lvl="2" fontAlgn="base">
              <a:spcBef>
                <a:spcPct val="0"/>
              </a:spcBef>
              <a:spcAft>
                <a:spcPct val="0"/>
              </a:spcAft>
              <a:defRPr/>
            </a:pPr>
            <a:r>
              <a:rPr lang="en-US" sz="1400" kern="0" dirty="0" smtClean="0">
                <a:solidFill>
                  <a:prstClr val="black"/>
                </a:solidFill>
                <a:latin typeface="Arial" charset="0"/>
                <a:cs typeface="Arial" charset="0"/>
              </a:rPr>
              <a:t>User defined corresponding  to assembly states, e.g. </a:t>
            </a:r>
            <a:r>
              <a:rPr lang="en-US" sz="1400" i="1" kern="0" dirty="0" smtClean="0">
                <a:solidFill>
                  <a:prstClr val="black"/>
                </a:solidFill>
                <a:latin typeface="Arial" charset="0"/>
                <a:cs typeface="Arial" charset="0"/>
              </a:rPr>
              <a:t>grasping</a:t>
            </a:r>
          </a:p>
          <a:p>
            <a:pPr lvl="2" fontAlgn="base">
              <a:spcBef>
                <a:spcPct val="0"/>
              </a:spcBef>
              <a:spcAft>
                <a:spcPct val="0"/>
              </a:spcAft>
              <a:defRPr/>
            </a:pPr>
            <a:r>
              <a:rPr lang="en-US" sz="1400" kern="0" dirty="0" smtClean="0">
                <a:solidFill>
                  <a:prstClr val="black"/>
                </a:solidFill>
                <a:latin typeface="Arial" charset="0"/>
                <a:cs typeface="Arial" charset="0"/>
              </a:rPr>
              <a:t>Automatic  system suggestions, e.g. </a:t>
            </a:r>
            <a:r>
              <a:rPr lang="en-US" sz="1400" i="1" kern="0" dirty="0" smtClean="0">
                <a:solidFill>
                  <a:prstClr val="black"/>
                </a:solidFill>
                <a:latin typeface="Arial" charset="0"/>
                <a:cs typeface="Arial" charset="0"/>
              </a:rPr>
              <a:t>aligned axes</a:t>
            </a:r>
          </a:p>
          <a:p>
            <a:pPr lvl="1" fontAlgn="base">
              <a:spcBef>
                <a:spcPct val="0"/>
              </a:spcBef>
              <a:spcAft>
                <a:spcPct val="0"/>
              </a:spcAft>
              <a:defRPr/>
            </a:pPr>
            <a:r>
              <a:rPr lang="en-US" sz="1600" kern="0" dirty="0" smtClean="0">
                <a:solidFill>
                  <a:srgbClr val="4472C4"/>
                </a:solidFill>
                <a:latin typeface="Arial" charset="0"/>
                <a:cs typeface="Arial" charset="0"/>
              </a:rPr>
              <a:t>Dynamics information:</a:t>
            </a:r>
          </a:p>
          <a:p>
            <a:pPr lvl="2" fontAlgn="base">
              <a:spcBef>
                <a:spcPct val="0"/>
              </a:spcBef>
              <a:spcAft>
                <a:spcPct val="0"/>
              </a:spcAft>
              <a:defRPr/>
            </a:pPr>
            <a:r>
              <a:rPr lang="en-US" sz="1400" kern="0" dirty="0" smtClean="0">
                <a:solidFill>
                  <a:prstClr val="black"/>
                </a:solidFill>
                <a:latin typeface="Arial" charset="0"/>
                <a:cs typeface="Arial" charset="0"/>
              </a:rPr>
              <a:t>Forces derived from the kinesthetic learning</a:t>
            </a:r>
            <a:endParaRPr lang="en-US" sz="1400" kern="0" dirty="0">
              <a:solidFill>
                <a:prstClr val="black"/>
              </a:solidFill>
              <a:latin typeface="Arial" charset="0"/>
              <a:cs typeface="Arial" charset="0"/>
            </a:endParaRPr>
          </a:p>
          <a:p>
            <a:pPr lvl="2" fontAlgn="base">
              <a:spcBef>
                <a:spcPct val="0"/>
              </a:spcBef>
              <a:spcAft>
                <a:spcPct val="0"/>
              </a:spcAft>
              <a:defRPr/>
            </a:pPr>
            <a:r>
              <a:rPr lang="en-US" sz="1400" kern="0" dirty="0" smtClean="0">
                <a:solidFill>
                  <a:prstClr val="black"/>
                </a:solidFill>
                <a:latin typeface="Arial" charset="0"/>
                <a:cs typeface="Arial" charset="0"/>
              </a:rPr>
              <a:t>Grasping contact points</a:t>
            </a:r>
          </a:p>
          <a:p>
            <a:pPr lvl="2" fontAlgn="base">
              <a:spcBef>
                <a:spcPct val="0"/>
              </a:spcBef>
              <a:spcAft>
                <a:spcPct val="0"/>
              </a:spcAft>
              <a:defRPr/>
            </a:pPr>
            <a:r>
              <a:rPr lang="en-US" sz="1400" kern="0" dirty="0" smtClean="0">
                <a:solidFill>
                  <a:prstClr val="black"/>
                </a:solidFill>
                <a:latin typeface="Arial" charset="0"/>
                <a:cs typeface="Arial" charset="0"/>
              </a:rPr>
              <a:t>Object deformation characteristics</a:t>
            </a:r>
            <a:endParaRPr lang="en-US" sz="1400" kern="0" dirty="0">
              <a:solidFill>
                <a:prstClr val="black"/>
              </a:solidFill>
              <a:latin typeface="Arial" charset="0"/>
              <a:cs typeface="Arial" charset="0"/>
            </a:endParaRPr>
          </a:p>
        </p:txBody>
      </p:sp>
      <p:sp>
        <p:nvSpPr>
          <p:cNvPr id="4" name="Title 1"/>
          <p:cNvSpPr txBox="1">
            <a:spLocks/>
          </p:cNvSpPr>
          <p:nvPr/>
        </p:nvSpPr>
        <p:spPr bwMode="auto">
          <a:xfrm>
            <a:off x="838200" y="365125"/>
            <a:ext cx="8869363" cy="5762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2800" b="1" kern="1200">
                <a:solidFill>
                  <a:schemeClr val="bg1"/>
                </a:solidFill>
                <a:latin typeface="+mj-lt"/>
                <a:ea typeface="+mj-ea"/>
                <a:cs typeface="+mj-cs"/>
              </a:defRPr>
            </a:lvl1pPr>
            <a:lvl2pPr algn="l" rtl="0" eaLnBrk="0" fontAlgn="base" hangingPunct="0">
              <a:lnSpc>
                <a:spcPct val="90000"/>
              </a:lnSpc>
              <a:spcBef>
                <a:spcPct val="0"/>
              </a:spcBef>
              <a:spcAft>
                <a:spcPct val="0"/>
              </a:spcAft>
              <a:defRPr sz="2800" b="1">
                <a:solidFill>
                  <a:schemeClr val="bg1"/>
                </a:solidFill>
                <a:latin typeface="Calibri Light" pitchFamily="34" charset="0"/>
              </a:defRPr>
            </a:lvl2pPr>
            <a:lvl3pPr algn="l" rtl="0" eaLnBrk="0" fontAlgn="base" hangingPunct="0">
              <a:lnSpc>
                <a:spcPct val="90000"/>
              </a:lnSpc>
              <a:spcBef>
                <a:spcPct val="0"/>
              </a:spcBef>
              <a:spcAft>
                <a:spcPct val="0"/>
              </a:spcAft>
              <a:defRPr sz="2800" b="1">
                <a:solidFill>
                  <a:schemeClr val="bg1"/>
                </a:solidFill>
                <a:latin typeface="Calibri Light" pitchFamily="34" charset="0"/>
              </a:defRPr>
            </a:lvl3pPr>
            <a:lvl4pPr algn="l" rtl="0" eaLnBrk="0" fontAlgn="base" hangingPunct="0">
              <a:lnSpc>
                <a:spcPct val="90000"/>
              </a:lnSpc>
              <a:spcBef>
                <a:spcPct val="0"/>
              </a:spcBef>
              <a:spcAft>
                <a:spcPct val="0"/>
              </a:spcAft>
              <a:defRPr sz="2800" b="1">
                <a:solidFill>
                  <a:schemeClr val="bg1"/>
                </a:solidFill>
                <a:latin typeface="Calibri Light" pitchFamily="34" charset="0"/>
              </a:defRPr>
            </a:lvl4pPr>
            <a:lvl5pPr algn="l" rtl="0" eaLnBrk="0" fontAlgn="base" hangingPunct="0">
              <a:lnSpc>
                <a:spcPct val="90000"/>
              </a:lnSpc>
              <a:spcBef>
                <a:spcPct val="0"/>
              </a:spcBef>
              <a:spcAft>
                <a:spcPct val="0"/>
              </a:spcAft>
              <a:defRPr sz="2800" b="1">
                <a:solidFill>
                  <a:schemeClr val="bg1"/>
                </a:solidFill>
                <a:latin typeface="Calibri Light" pitchFamily="34" charset="0"/>
              </a:defRPr>
            </a:lvl5pPr>
            <a:lvl6pPr marL="457200" algn="l" rtl="0" fontAlgn="base">
              <a:lnSpc>
                <a:spcPct val="90000"/>
              </a:lnSpc>
              <a:spcBef>
                <a:spcPct val="0"/>
              </a:spcBef>
              <a:spcAft>
                <a:spcPct val="0"/>
              </a:spcAft>
              <a:defRPr sz="2800" b="1">
                <a:solidFill>
                  <a:schemeClr val="bg1"/>
                </a:solidFill>
                <a:latin typeface="Calibri Light" pitchFamily="34" charset="0"/>
              </a:defRPr>
            </a:lvl6pPr>
            <a:lvl7pPr marL="914400" algn="l" rtl="0" fontAlgn="base">
              <a:lnSpc>
                <a:spcPct val="90000"/>
              </a:lnSpc>
              <a:spcBef>
                <a:spcPct val="0"/>
              </a:spcBef>
              <a:spcAft>
                <a:spcPct val="0"/>
              </a:spcAft>
              <a:defRPr sz="2800" b="1">
                <a:solidFill>
                  <a:schemeClr val="bg1"/>
                </a:solidFill>
                <a:latin typeface="Calibri Light" pitchFamily="34" charset="0"/>
              </a:defRPr>
            </a:lvl7pPr>
            <a:lvl8pPr marL="1371600" algn="l" rtl="0" fontAlgn="base">
              <a:lnSpc>
                <a:spcPct val="90000"/>
              </a:lnSpc>
              <a:spcBef>
                <a:spcPct val="0"/>
              </a:spcBef>
              <a:spcAft>
                <a:spcPct val="0"/>
              </a:spcAft>
              <a:defRPr sz="2800" b="1">
                <a:solidFill>
                  <a:schemeClr val="bg1"/>
                </a:solidFill>
                <a:latin typeface="Calibri Light" pitchFamily="34" charset="0"/>
              </a:defRPr>
            </a:lvl8pPr>
            <a:lvl9pPr marL="1828800" algn="l" rtl="0" fontAlgn="base">
              <a:lnSpc>
                <a:spcPct val="90000"/>
              </a:lnSpc>
              <a:spcBef>
                <a:spcPct val="0"/>
              </a:spcBef>
              <a:spcAft>
                <a:spcPct val="0"/>
              </a:spcAft>
              <a:defRPr sz="2800" b="1">
                <a:solidFill>
                  <a:schemeClr val="bg1"/>
                </a:solidFill>
                <a:latin typeface="Calibri Light" pitchFamily="34" charset="0"/>
              </a:defRPr>
            </a:lvl9pPr>
          </a:lstStyle>
          <a:p>
            <a:pPr eaLnBrk="1" hangingPunct="1"/>
            <a:r>
              <a:rPr lang="en-US" dirty="0" smtClean="0">
                <a:solidFill>
                  <a:prstClr val="white"/>
                </a:solidFill>
              </a:rPr>
              <a:t>Assembly Key-frame Extraction:  Definition of Key-frames</a:t>
            </a:r>
          </a:p>
        </p:txBody>
      </p:sp>
      <p:sp>
        <p:nvSpPr>
          <p:cNvPr id="5" name="TextBox 15"/>
          <p:cNvSpPr txBox="1">
            <a:spLocks noChangeArrowheads="1"/>
          </p:cNvSpPr>
          <p:nvPr/>
        </p:nvSpPr>
        <p:spPr bwMode="auto">
          <a:xfrm>
            <a:off x="764345" y="2849030"/>
            <a:ext cx="6931025" cy="400110"/>
          </a:xfrm>
          <a:prstGeom prst="rect">
            <a:avLst/>
          </a:prstGeom>
          <a:noFill/>
          <a:ln w="9525">
            <a:noFill/>
            <a:miter lim="800000"/>
            <a:headEnd/>
            <a:tailEnd/>
          </a:ln>
        </p:spPr>
        <p:txBody>
          <a:bodyPr>
            <a:spAutoFit/>
          </a:bodyPr>
          <a:lstStyle/>
          <a:p>
            <a:pPr fontAlgn="base">
              <a:spcBef>
                <a:spcPct val="0"/>
              </a:spcBef>
              <a:spcAft>
                <a:spcPct val="0"/>
              </a:spcAft>
            </a:pPr>
            <a:r>
              <a:rPr lang="en-US" sz="2000" b="1" dirty="0" smtClean="0">
                <a:solidFill>
                  <a:srgbClr val="4472C4"/>
                </a:solidFill>
                <a:latin typeface="Arial" charset="0"/>
                <a:cs typeface="Arial" charset="0"/>
              </a:rPr>
              <a:t>Key-frame information</a:t>
            </a:r>
            <a:endParaRPr lang="en-US" sz="2000" b="1" i="1" dirty="0">
              <a:solidFill>
                <a:prstClr val="black"/>
              </a:solidFill>
              <a:latin typeface="Arial" charset="0"/>
              <a:cs typeface="Arial" charset="0"/>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200" y="1382392"/>
            <a:ext cx="1956415" cy="1467311"/>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28490" y="1382388"/>
            <a:ext cx="1956415" cy="1467311"/>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36471" y="1382388"/>
            <a:ext cx="1956415" cy="1467311"/>
          </a:xfrm>
          <a:prstGeom prst="rect">
            <a:avLst/>
          </a:prstGeom>
        </p:spPr>
      </p:pic>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44452" y="1382388"/>
            <a:ext cx="1956415" cy="1467311"/>
          </a:xfrm>
          <a:prstGeom prst="rect">
            <a:avLst/>
          </a:prstGeom>
        </p:spPr>
      </p:pic>
      <p:sp>
        <p:nvSpPr>
          <p:cNvPr id="3" name="Rectangle 2"/>
          <p:cNvSpPr/>
          <p:nvPr/>
        </p:nvSpPr>
        <p:spPr>
          <a:xfrm>
            <a:off x="7345525" y="2886065"/>
            <a:ext cx="1450077" cy="369332"/>
          </a:xfrm>
          <a:prstGeom prst="rect">
            <a:avLst/>
          </a:prstGeom>
        </p:spPr>
        <p:txBody>
          <a:bodyPr wrap="none">
            <a:spAutoFit/>
          </a:bodyPr>
          <a:lstStyle/>
          <a:p>
            <a:pPr fontAlgn="base">
              <a:spcBef>
                <a:spcPct val="0"/>
              </a:spcBef>
              <a:spcAft>
                <a:spcPct val="0"/>
              </a:spcAft>
            </a:pPr>
            <a:r>
              <a:rPr lang="en-US" b="1" dirty="0">
                <a:solidFill>
                  <a:srgbClr val="4472C4"/>
                </a:solidFill>
                <a:latin typeface="Arial" charset="0"/>
                <a:cs typeface="Arial" charset="0"/>
              </a:rPr>
              <a:t>XML format</a:t>
            </a:r>
          </a:p>
        </p:txBody>
      </p:sp>
    </p:spTree>
    <p:extLst>
      <p:ext uri="{BB962C8B-B14F-4D97-AF65-F5344CB8AC3E}">
        <p14:creationId xmlns:p14="http://schemas.microsoft.com/office/powerpoint/2010/main" val="31340967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pPr eaLnBrk="1" hangingPunct="1"/>
            <a:r>
              <a:rPr lang="en-US" dirty="0" smtClean="0"/>
              <a:t>HRI interface : Teaching Example</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237" y="1703100"/>
            <a:ext cx="4009569" cy="2255382"/>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02939" y="1703100"/>
            <a:ext cx="4009569" cy="2255382"/>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82431" y="1703100"/>
            <a:ext cx="4009569" cy="2255382"/>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237" y="4099284"/>
            <a:ext cx="4009569" cy="2255382"/>
          </a:xfrm>
          <a:prstGeom prst="rect">
            <a:avLst/>
          </a:prstGeom>
        </p:spPr>
      </p:pic>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02939" y="4099283"/>
            <a:ext cx="4009569" cy="2255383"/>
          </a:xfrm>
          <a:prstGeom prst="rect">
            <a:avLst/>
          </a:prstGeom>
        </p:spPr>
      </p:pic>
      <p:pic>
        <p:nvPicPr>
          <p:cNvPr id="12" name="Picture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164641" y="4099283"/>
            <a:ext cx="3980883" cy="2239247"/>
          </a:xfrm>
          <a:prstGeom prst="rect">
            <a:avLst/>
          </a:prstGeom>
        </p:spPr>
      </p:pic>
      <p:sp>
        <p:nvSpPr>
          <p:cNvPr id="10" name="9 - TextBox"/>
          <p:cNvSpPr txBox="1"/>
          <p:nvPr/>
        </p:nvSpPr>
        <p:spPr>
          <a:xfrm>
            <a:off x="876300" y="1304925"/>
            <a:ext cx="2276475" cy="369332"/>
          </a:xfrm>
          <a:prstGeom prst="rect">
            <a:avLst/>
          </a:prstGeom>
          <a:noFill/>
        </p:spPr>
        <p:txBody>
          <a:bodyPr wrap="square" rtlCol="0">
            <a:spAutoFit/>
          </a:bodyPr>
          <a:lstStyle/>
          <a:p>
            <a:r>
              <a:rPr lang="en-US" b="1" dirty="0" smtClean="0">
                <a:solidFill>
                  <a:srgbClr val="FF0000"/>
                </a:solidFill>
              </a:rPr>
              <a:t>Create new Assembly </a:t>
            </a:r>
            <a:endParaRPr lang="el-GR" b="1" dirty="0">
              <a:solidFill>
                <a:srgbClr val="FF0000"/>
              </a:solidFill>
            </a:endParaRPr>
          </a:p>
        </p:txBody>
      </p:sp>
      <p:sp>
        <p:nvSpPr>
          <p:cNvPr id="13" name="12 - TextBox"/>
          <p:cNvSpPr txBox="1"/>
          <p:nvPr/>
        </p:nvSpPr>
        <p:spPr>
          <a:xfrm>
            <a:off x="5086350" y="1285875"/>
            <a:ext cx="2276475" cy="369332"/>
          </a:xfrm>
          <a:prstGeom prst="rect">
            <a:avLst/>
          </a:prstGeom>
          <a:noFill/>
        </p:spPr>
        <p:txBody>
          <a:bodyPr wrap="square" rtlCol="0">
            <a:spAutoFit/>
          </a:bodyPr>
          <a:lstStyle/>
          <a:p>
            <a:r>
              <a:rPr lang="en-US" b="1" dirty="0" smtClean="0">
                <a:solidFill>
                  <a:srgbClr val="FF0000"/>
                </a:solidFill>
              </a:rPr>
              <a:t>Preview CAD models</a:t>
            </a:r>
            <a:endParaRPr lang="el-GR" b="1" dirty="0">
              <a:solidFill>
                <a:srgbClr val="FF0000"/>
              </a:solidFill>
            </a:endParaRPr>
          </a:p>
        </p:txBody>
      </p:sp>
      <p:sp>
        <p:nvSpPr>
          <p:cNvPr id="14" name="13 - TextBox"/>
          <p:cNvSpPr txBox="1"/>
          <p:nvPr/>
        </p:nvSpPr>
        <p:spPr>
          <a:xfrm>
            <a:off x="9153525" y="3486150"/>
            <a:ext cx="2276475" cy="369332"/>
          </a:xfrm>
          <a:prstGeom prst="rect">
            <a:avLst/>
          </a:prstGeom>
          <a:noFill/>
        </p:spPr>
        <p:txBody>
          <a:bodyPr wrap="square" rtlCol="0">
            <a:spAutoFit/>
          </a:bodyPr>
          <a:lstStyle/>
          <a:p>
            <a:pPr algn="ctr"/>
            <a:r>
              <a:rPr lang="en-US" b="1" dirty="0" smtClean="0">
                <a:solidFill>
                  <a:srgbClr val="FF0000"/>
                </a:solidFill>
              </a:rPr>
              <a:t>Detect parts</a:t>
            </a:r>
            <a:endParaRPr lang="el-GR" b="1" dirty="0">
              <a:solidFill>
                <a:srgbClr val="FF0000"/>
              </a:solidFill>
            </a:endParaRPr>
          </a:p>
        </p:txBody>
      </p:sp>
      <p:sp>
        <p:nvSpPr>
          <p:cNvPr id="15" name="14 - TextBox"/>
          <p:cNvSpPr txBox="1"/>
          <p:nvPr/>
        </p:nvSpPr>
        <p:spPr>
          <a:xfrm>
            <a:off x="466724" y="5810250"/>
            <a:ext cx="3400425" cy="369332"/>
          </a:xfrm>
          <a:prstGeom prst="rect">
            <a:avLst/>
          </a:prstGeom>
          <a:noFill/>
        </p:spPr>
        <p:txBody>
          <a:bodyPr wrap="square" rtlCol="0">
            <a:spAutoFit/>
          </a:bodyPr>
          <a:lstStyle/>
          <a:p>
            <a:pPr algn="ctr"/>
            <a:r>
              <a:rPr lang="en-US" b="1" dirty="0" smtClean="0">
                <a:solidFill>
                  <a:srgbClr val="FF0000"/>
                </a:solidFill>
              </a:rPr>
              <a:t>Detect hand and record assembly</a:t>
            </a:r>
            <a:endParaRPr lang="el-GR" b="1" dirty="0">
              <a:solidFill>
                <a:srgbClr val="FF0000"/>
              </a:solidFill>
            </a:endParaRPr>
          </a:p>
        </p:txBody>
      </p:sp>
      <p:sp>
        <p:nvSpPr>
          <p:cNvPr id="16" name="15 - TextBox"/>
          <p:cNvSpPr txBox="1"/>
          <p:nvPr/>
        </p:nvSpPr>
        <p:spPr>
          <a:xfrm>
            <a:off x="5305425" y="5819775"/>
            <a:ext cx="2276475" cy="369332"/>
          </a:xfrm>
          <a:prstGeom prst="rect">
            <a:avLst/>
          </a:prstGeom>
          <a:noFill/>
        </p:spPr>
        <p:txBody>
          <a:bodyPr wrap="square" rtlCol="0">
            <a:spAutoFit/>
          </a:bodyPr>
          <a:lstStyle/>
          <a:p>
            <a:pPr algn="ctr"/>
            <a:r>
              <a:rPr lang="en-US" b="1" dirty="0" smtClean="0">
                <a:solidFill>
                  <a:srgbClr val="FF0000"/>
                </a:solidFill>
              </a:rPr>
              <a:t>Extract Key-frames</a:t>
            </a:r>
            <a:endParaRPr lang="el-GR" b="1" dirty="0">
              <a:solidFill>
                <a:srgbClr val="FF0000"/>
              </a:solidFill>
            </a:endParaRPr>
          </a:p>
        </p:txBody>
      </p:sp>
      <p:sp>
        <p:nvSpPr>
          <p:cNvPr id="17" name="16 - TextBox"/>
          <p:cNvSpPr txBox="1"/>
          <p:nvPr/>
        </p:nvSpPr>
        <p:spPr>
          <a:xfrm>
            <a:off x="9134475" y="5505450"/>
            <a:ext cx="2276475" cy="646331"/>
          </a:xfrm>
          <a:prstGeom prst="rect">
            <a:avLst/>
          </a:prstGeom>
          <a:noFill/>
        </p:spPr>
        <p:txBody>
          <a:bodyPr wrap="square" rtlCol="0">
            <a:spAutoFit/>
          </a:bodyPr>
          <a:lstStyle/>
          <a:p>
            <a:pPr algn="ctr"/>
            <a:r>
              <a:rPr lang="en-US" b="1" dirty="0" smtClean="0">
                <a:solidFill>
                  <a:srgbClr val="FF0000"/>
                </a:solidFill>
              </a:rPr>
              <a:t>Semantic annotation of the key-frames</a:t>
            </a:r>
            <a:endParaRPr lang="el-GR" b="1" dirty="0">
              <a:solidFill>
                <a:srgbClr val="FF0000"/>
              </a:solidFill>
            </a:endParaRPr>
          </a:p>
        </p:txBody>
      </p:sp>
    </p:spTree>
    <p:extLst>
      <p:ext uri="{BB962C8B-B14F-4D97-AF65-F5344CB8AC3E}">
        <p14:creationId xmlns:p14="http://schemas.microsoft.com/office/powerpoint/2010/main" val="18029728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 Program Generation</a:t>
            </a:r>
            <a:endParaRPr lang="el-GR" dirty="0"/>
          </a:p>
        </p:txBody>
      </p:sp>
      <p:sp>
        <p:nvSpPr>
          <p:cNvPr id="4" name="TextBox 15"/>
          <p:cNvSpPr txBox="1">
            <a:spLocks noGrp="1" noChangeArrowheads="1"/>
          </p:cNvSpPr>
          <p:nvPr>
            <p:ph idx="1"/>
          </p:nvPr>
        </p:nvSpPr>
        <p:spPr bwMode="auto">
          <a:xfrm>
            <a:off x="838200" y="1379039"/>
            <a:ext cx="10515600" cy="3046988"/>
          </a:xfrm>
          <a:prstGeom prst="rect">
            <a:avLst/>
          </a:prstGeom>
          <a:noFill/>
          <a:ln w="9525">
            <a:noFill/>
            <a:miter lim="800000"/>
            <a:headEnd/>
            <a:tailEnd/>
          </a:ln>
        </p:spPr>
        <p:txBody>
          <a:bodyPr wrap="square">
            <a:spAutoFit/>
          </a:bodyPr>
          <a:lstStyle/>
          <a:p>
            <a:pPr fontAlgn="base">
              <a:lnSpc>
                <a:spcPct val="150000"/>
              </a:lnSpc>
              <a:spcBef>
                <a:spcPct val="0"/>
              </a:spcBef>
              <a:spcAft>
                <a:spcPct val="0"/>
              </a:spcAft>
            </a:pPr>
            <a:r>
              <a:rPr lang="en-US" sz="2400" dirty="0" smtClean="0">
                <a:latin typeface="Arial" charset="0"/>
                <a:cs typeface="Arial" charset="0"/>
              </a:rPr>
              <a:t>A sequence of Key-frames is used for deriving an assembly program based on the associated semantic information</a:t>
            </a:r>
          </a:p>
          <a:p>
            <a:pPr lvl="1">
              <a:lnSpc>
                <a:spcPct val="150000"/>
              </a:lnSpc>
              <a:spcBef>
                <a:spcPct val="0"/>
              </a:spcBef>
            </a:pPr>
            <a:r>
              <a:rPr lang="en-US" sz="1800" dirty="0" smtClean="0">
                <a:latin typeface="Arial" charset="0"/>
                <a:cs typeface="Arial" charset="0"/>
              </a:rPr>
              <a:t>Sequential Function Charts</a:t>
            </a:r>
          </a:p>
          <a:p>
            <a:pPr lvl="1">
              <a:lnSpc>
                <a:spcPct val="150000"/>
              </a:lnSpc>
              <a:spcBef>
                <a:spcPct val="0"/>
              </a:spcBef>
            </a:pPr>
            <a:r>
              <a:rPr lang="en-US" sz="1800" dirty="0" smtClean="0">
                <a:latin typeface="Arial" charset="0"/>
                <a:cs typeface="Arial" charset="0"/>
              </a:rPr>
              <a:t>Behavior Trees</a:t>
            </a:r>
          </a:p>
          <a:p>
            <a:pPr>
              <a:lnSpc>
                <a:spcPct val="150000"/>
              </a:lnSpc>
              <a:spcBef>
                <a:spcPct val="0"/>
              </a:spcBef>
            </a:pPr>
            <a:r>
              <a:rPr lang="en-US" sz="2400" dirty="0" smtClean="0">
                <a:latin typeface="Arial" charset="0"/>
                <a:cs typeface="Arial" charset="0"/>
              </a:rPr>
              <a:t>Out of scope of this presentation</a:t>
            </a:r>
            <a:endParaRPr lang="en-US" sz="2400" dirty="0">
              <a:latin typeface="Arial" charset="0"/>
              <a:cs typeface="Arial" charset="0"/>
            </a:endParaRPr>
          </a:p>
          <a:p>
            <a:pPr fontAlgn="base">
              <a:lnSpc>
                <a:spcPct val="150000"/>
              </a:lnSpc>
              <a:spcBef>
                <a:spcPct val="0"/>
              </a:spcBef>
              <a:spcAft>
                <a:spcPct val="0"/>
              </a:spcAft>
            </a:pPr>
            <a:endParaRPr lang="en-US" sz="2000" b="1" i="1" dirty="0">
              <a:solidFill>
                <a:prstClr val="black"/>
              </a:solidFill>
              <a:latin typeface="Arial" charset="0"/>
              <a:cs typeface="Arial" charset="0"/>
            </a:endParaRPr>
          </a:p>
        </p:txBody>
      </p:sp>
    </p:spTree>
    <p:extLst>
      <p:ext uri="{BB962C8B-B14F-4D97-AF65-F5344CB8AC3E}">
        <p14:creationId xmlns:p14="http://schemas.microsoft.com/office/powerpoint/2010/main" val="8039818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Future Work</a:t>
            </a:r>
            <a:endParaRPr lang="el-GR" dirty="0"/>
          </a:p>
        </p:txBody>
      </p:sp>
      <p:sp>
        <p:nvSpPr>
          <p:cNvPr id="4" name="TextBox 15"/>
          <p:cNvSpPr txBox="1">
            <a:spLocks noGrp="1" noChangeArrowheads="1"/>
          </p:cNvSpPr>
          <p:nvPr>
            <p:ph idx="1"/>
          </p:nvPr>
        </p:nvSpPr>
        <p:spPr bwMode="auto">
          <a:xfrm>
            <a:off x="838200" y="1325874"/>
            <a:ext cx="10515600" cy="3046988"/>
          </a:xfrm>
          <a:prstGeom prst="rect">
            <a:avLst/>
          </a:prstGeom>
          <a:noFill/>
          <a:ln w="9525">
            <a:noFill/>
            <a:miter lim="800000"/>
            <a:headEnd/>
            <a:tailEnd/>
          </a:ln>
        </p:spPr>
        <p:txBody>
          <a:bodyPr wrap="square">
            <a:spAutoFit/>
          </a:bodyPr>
          <a:lstStyle/>
          <a:p>
            <a:pPr fontAlgn="base">
              <a:lnSpc>
                <a:spcPct val="150000"/>
              </a:lnSpc>
              <a:spcBef>
                <a:spcPct val="0"/>
              </a:spcBef>
              <a:spcAft>
                <a:spcPct val="0"/>
              </a:spcAft>
            </a:pPr>
            <a:r>
              <a:rPr lang="en-US" sz="2400" dirty="0" smtClean="0">
                <a:latin typeface="Arial" charset="0"/>
                <a:cs typeface="Arial" charset="0"/>
              </a:rPr>
              <a:t>Test bi-manual assemblies</a:t>
            </a:r>
          </a:p>
          <a:p>
            <a:pPr fontAlgn="base">
              <a:lnSpc>
                <a:spcPct val="150000"/>
              </a:lnSpc>
              <a:spcBef>
                <a:spcPct val="0"/>
              </a:spcBef>
              <a:spcAft>
                <a:spcPct val="0"/>
              </a:spcAft>
            </a:pPr>
            <a:r>
              <a:rPr lang="en-US" sz="2400" dirty="0" smtClean="0">
                <a:latin typeface="Arial" charset="0"/>
                <a:cs typeface="Arial" charset="0"/>
              </a:rPr>
              <a:t>Examine different types of assembly</a:t>
            </a:r>
          </a:p>
          <a:p>
            <a:pPr lvl="1">
              <a:lnSpc>
                <a:spcPct val="150000"/>
              </a:lnSpc>
              <a:spcBef>
                <a:spcPct val="0"/>
              </a:spcBef>
            </a:pPr>
            <a:r>
              <a:rPr lang="en-US" sz="1800" dirty="0" smtClean="0">
                <a:latin typeface="Arial" charset="0"/>
                <a:cs typeface="Arial" charset="0"/>
              </a:rPr>
              <a:t>Folding assembly</a:t>
            </a:r>
          </a:p>
          <a:p>
            <a:pPr lvl="1">
              <a:lnSpc>
                <a:spcPct val="150000"/>
              </a:lnSpc>
              <a:spcBef>
                <a:spcPct val="0"/>
              </a:spcBef>
            </a:pPr>
            <a:r>
              <a:rPr lang="en-US" sz="1800" dirty="0" smtClean="0">
                <a:latin typeface="Arial" charset="0"/>
                <a:cs typeface="Arial" charset="0"/>
              </a:rPr>
              <a:t>Insertion by deformation assembly</a:t>
            </a:r>
          </a:p>
          <a:p>
            <a:pPr>
              <a:lnSpc>
                <a:spcPct val="150000"/>
              </a:lnSpc>
              <a:spcBef>
                <a:spcPct val="0"/>
              </a:spcBef>
            </a:pPr>
            <a:r>
              <a:rPr lang="en-US" sz="2400" dirty="0" smtClean="0">
                <a:latin typeface="Arial" charset="0"/>
                <a:cs typeface="Arial" charset="0"/>
              </a:rPr>
              <a:t>Address assemblies with deformable parts</a:t>
            </a:r>
            <a:endParaRPr lang="en-US" sz="2400" dirty="0">
              <a:latin typeface="Arial" charset="0"/>
              <a:cs typeface="Arial" charset="0"/>
            </a:endParaRPr>
          </a:p>
          <a:p>
            <a:pPr fontAlgn="base">
              <a:lnSpc>
                <a:spcPct val="150000"/>
              </a:lnSpc>
              <a:spcBef>
                <a:spcPct val="0"/>
              </a:spcBef>
              <a:spcAft>
                <a:spcPct val="0"/>
              </a:spcAft>
            </a:pPr>
            <a:endParaRPr lang="en-US" sz="2000" b="1" i="1" dirty="0">
              <a:solidFill>
                <a:prstClr val="black"/>
              </a:solidFill>
              <a:latin typeface="Arial" charset="0"/>
              <a:cs typeface="Arial" charset="0"/>
            </a:endParaRPr>
          </a:p>
        </p:txBody>
      </p:sp>
    </p:spTree>
    <p:extLst>
      <p:ext uri="{BB962C8B-B14F-4D97-AF65-F5344CB8AC3E}">
        <p14:creationId xmlns:p14="http://schemas.microsoft.com/office/powerpoint/2010/main" val="34342049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4 Marcador de contenido"/>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12936" y="3166235"/>
            <a:ext cx="1915173" cy="1914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890965" y="2184283"/>
            <a:ext cx="2588420" cy="584775"/>
          </a:xfrm>
          <a:prstGeom prst="rect">
            <a:avLst/>
          </a:prstGeom>
          <a:noFill/>
        </p:spPr>
        <p:txBody>
          <a:bodyPr wrap="square" rtlCol="0">
            <a:spAutoFit/>
          </a:bodyPr>
          <a:lstStyle/>
          <a:p>
            <a:r>
              <a:rPr lang="en-US" sz="3200" b="1" i="1" dirty="0"/>
              <a:t>Thank  </a:t>
            </a:r>
            <a:r>
              <a:rPr lang="en-US" sz="3200" b="1" i="1" dirty="0" smtClean="0"/>
              <a:t>you!</a:t>
            </a:r>
            <a:endParaRPr lang="en-US" sz="3200" b="1" i="1" dirty="0"/>
          </a:p>
        </p:txBody>
      </p:sp>
    </p:spTree>
    <p:extLst>
      <p:ext uri="{BB962C8B-B14F-4D97-AF65-F5344CB8AC3E}">
        <p14:creationId xmlns:p14="http://schemas.microsoft.com/office/powerpoint/2010/main" val="104284740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6461C3B212FBF41BCBF21E5282C5BFD" ma:contentTypeVersion="2" ma:contentTypeDescription="Create a new document." ma:contentTypeScope="" ma:versionID="4d8c0567a71cedbbd5bb2983a911329d">
  <xsd:schema xmlns:xsd="http://www.w3.org/2001/XMLSchema" xmlns:xs="http://www.w3.org/2001/XMLSchema" xmlns:p="http://schemas.microsoft.com/office/2006/metadata/properties" xmlns:ns2="3a270841-045e-4d24-b5c8-b5dc47282f9f" targetNamespace="http://schemas.microsoft.com/office/2006/metadata/properties" ma:root="true" ma:fieldsID="4f5c6126b095ffa1123acef657e46704" ns2:_="">
    <xsd:import namespace="3a270841-045e-4d24-b5c8-b5dc47282f9f"/>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270841-045e-4d24-b5c8-b5dc47282f9f"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BA02225-36DB-44DC-8490-116A70C9F4D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a270841-045e-4d24-b5c8-b5dc47282f9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2BA3A9D-4B87-4FCA-B2A1-47BE65487DD9}">
  <ds:schemaRefs>
    <ds:schemaRef ds:uri="http://schemas.microsoft.com/sharepoint/v3/contenttype/forms"/>
  </ds:schemaRefs>
</ds:datastoreItem>
</file>

<file path=customXml/itemProps3.xml><?xml version="1.0" encoding="utf-8"?>
<ds:datastoreItem xmlns:ds="http://schemas.openxmlformats.org/officeDocument/2006/customXml" ds:itemID="{6EC7888E-16F3-4E49-B409-E4712F0DDD37}">
  <ds:schemaRefs>
    <ds:schemaRef ds:uri="http://schemas.microsoft.com/office/2006/metadata/properties"/>
    <ds:schemaRef ds:uri="3a270841-045e-4d24-b5c8-b5dc47282f9f"/>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62494</TotalTime>
  <Words>1869</Words>
  <Application>Microsoft Office PowerPoint</Application>
  <PresentationFormat>Custom</PresentationFormat>
  <Paragraphs>205</Paragraphs>
  <Slides>21</Slides>
  <Notes>9</Notes>
  <HiddenSlides>12</HiddenSlides>
  <MMClips>4</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21</vt:i4>
      </vt:variant>
    </vt:vector>
  </HeadingPairs>
  <TitlesOfParts>
    <vt:vector size="24" baseType="lpstr">
      <vt:lpstr>Office Theme</vt:lpstr>
      <vt:lpstr>3_Office Theme</vt:lpstr>
      <vt:lpstr>Worksheet</vt:lpstr>
      <vt:lpstr>Developing systems with advanced perception, cognition, and interaction capabilities for learning a robotic assembly in one day</vt:lpstr>
      <vt:lpstr>Teaching from Demonstration for Robotic Assembly Tasks</vt:lpstr>
      <vt:lpstr>Assembly Key-frame extraction: Automatic extraction</vt:lpstr>
      <vt:lpstr>PowerPoint Presentation</vt:lpstr>
      <vt:lpstr>PowerPoint Presentation</vt:lpstr>
      <vt:lpstr>HRI interface : Teaching Example</vt:lpstr>
      <vt:lpstr>Assembly Program Generation</vt:lpstr>
      <vt:lpstr>Future Work</vt:lpstr>
      <vt:lpstr>PowerPoint Presentation</vt:lpstr>
      <vt:lpstr>PowerPoint Presentation</vt:lpstr>
      <vt:lpstr>PowerPoint Presentation</vt:lpstr>
      <vt:lpstr>T3.1 - Automatic Key-frame identification</vt:lpstr>
      <vt:lpstr>PowerPoint Presentation</vt:lpstr>
      <vt:lpstr>PowerPoint Presentation</vt:lpstr>
      <vt:lpstr>PowerPoint Presentation</vt:lpstr>
      <vt:lpstr>T3.1 - Automatic Key-frame identification</vt:lpstr>
      <vt:lpstr>T3.1 - Automatic Key-frame identification</vt:lpstr>
      <vt:lpstr>T3.1 - Automatic Key-frame identification</vt:lpstr>
      <vt:lpstr>T3.1 - Automatic Key-frame identification</vt:lpstr>
      <vt:lpstr>T3.1 - Automatic Key-frame identification</vt:lpstr>
      <vt:lpstr>T3.1 - Automatic Key-frame identification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tzovaras</dc:creator>
  <cp:lastModifiedBy>tzovaras</cp:lastModifiedBy>
  <cp:revision>141</cp:revision>
  <dcterms:created xsi:type="dcterms:W3CDTF">2015-03-07T11:11:24Z</dcterms:created>
  <dcterms:modified xsi:type="dcterms:W3CDTF">2017-03-22T07:28:40Z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0x010100C6461C3B212FBF41BCBF21E5282C5BFD</vt:lpwstr>
  </property>
</Properties>
</file>