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59" r:id="rId6"/>
    <p:sldId id="275" r:id="rId7"/>
    <p:sldId id="276" r:id="rId8"/>
    <p:sldId id="277" r:id="rId9"/>
    <p:sldId id="278" r:id="rId10"/>
    <p:sldId id="264" r:id="rId11"/>
    <p:sldId id="272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fanos Doltsinis" initials="SD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459" autoAdjust="0"/>
  </p:normalViewPr>
  <p:slideViewPr>
    <p:cSldViewPr snapToGrid="0">
      <p:cViewPr>
        <p:scale>
          <a:sx n="66" d="100"/>
          <a:sy n="66" d="100"/>
        </p:scale>
        <p:origin x="-2940" y="-984"/>
      </p:cViewPr>
      <p:guideLst>
        <p:guide orient="horz" pos="21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-384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0931D-796B-4AC0-B28A-1CF8859C6762}" type="datetimeFigureOut">
              <a:rPr lang="en-US" smtClean="0"/>
              <a:t>30-Mar-17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B346B-6B3A-4204-ABDC-B96AAD954C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260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461EF-FA92-4032-81FD-B56421063340}" type="datetimeFigureOut">
              <a:rPr lang="en-US" smtClean="0"/>
              <a:t>30-Mar-17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513AF-F597-477B-B198-492ECF4976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6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513AF-F597-477B-B198-492ECF4976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72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wavelet is computed through </a:t>
            </a:r>
            <a:r>
              <a:rPr lang="en-US" dirty="0" err="1" smtClean="0"/>
              <a:t>matlab</a:t>
            </a:r>
            <a:r>
              <a:rPr lang="en-US" dirty="0" smtClean="0"/>
              <a:t> function pat2cwav()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513AF-F597-477B-B198-492ECF4976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81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513AF-F597-477B-B198-492ECF4976C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29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Garamond" panose="020204040303010108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5887" y="253218"/>
            <a:ext cx="6847449" cy="74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53065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Rectangle 11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6391275" y="5732999"/>
            <a:ext cx="2510834" cy="1125001"/>
            <a:chOff x="0" y="5533669"/>
            <a:chExt cx="2510834" cy="1125001"/>
          </a:xfrm>
        </p:grpSpPr>
        <p:pic>
          <p:nvPicPr>
            <p:cNvPr id="14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601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5887" y="253218"/>
            <a:ext cx="6847449" cy="74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Rectangle 12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6391275" y="5732999"/>
            <a:ext cx="2510834" cy="1125001"/>
            <a:chOff x="0" y="5533669"/>
            <a:chExt cx="2510834" cy="1125001"/>
          </a:xfrm>
        </p:grpSpPr>
        <p:pic>
          <p:nvPicPr>
            <p:cNvPr id="15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661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9571"/>
            <a:ext cx="7886700" cy="1070609"/>
          </a:xfrm>
        </p:spPr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  <a:lvl2pPr>
              <a:defRPr>
                <a:latin typeface="Garamond" panose="02020404030301010803" pitchFamily="18" charset="0"/>
              </a:defRPr>
            </a:lvl2pPr>
            <a:lvl3pPr>
              <a:defRPr>
                <a:latin typeface="Garamond" panose="02020404030301010803" pitchFamily="18" charset="0"/>
              </a:defRPr>
            </a:lvl3pPr>
            <a:lvl4pPr>
              <a:defRPr>
                <a:latin typeface="Garamond" panose="02020404030301010803" pitchFamily="18" charset="0"/>
              </a:defRPr>
            </a:lvl4pPr>
            <a:lvl5pPr>
              <a:defRPr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Footer Placeholder 3"/>
          <p:cNvSpPr txBox="1">
            <a:spLocks/>
          </p:cNvSpPr>
          <p:nvPr userDrawn="1"/>
        </p:nvSpPr>
        <p:spPr>
          <a:xfrm>
            <a:off x="304799" y="6356351"/>
            <a:ext cx="599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Workshop: Teaching by Demonstration for Industrial Applications</a:t>
            </a:r>
            <a:endParaRPr lang="en-US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5704896" y="6125094"/>
            <a:ext cx="2182247" cy="570463"/>
            <a:chOff x="-2223636" y="5906850"/>
            <a:chExt cx="3202871" cy="875862"/>
          </a:xfrm>
        </p:grpSpPr>
        <p:pic>
          <p:nvPicPr>
            <p:cNvPr id="15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-2223636" y="5906850"/>
              <a:ext cx="2510834" cy="875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4764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95887" y="253218"/>
            <a:ext cx="6847449" cy="74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Rectangle 12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6391275" y="5732999"/>
            <a:ext cx="2510834" cy="1125001"/>
            <a:chOff x="0" y="5533669"/>
            <a:chExt cx="2510834" cy="1125001"/>
          </a:xfrm>
        </p:grpSpPr>
        <p:pic>
          <p:nvPicPr>
            <p:cNvPr id="15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150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  <a:lvl2pPr>
              <a:defRPr>
                <a:latin typeface="Garamond" panose="02020404030301010803" pitchFamily="18" charset="0"/>
              </a:defRPr>
            </a:lvl2pPr>
            <a:lvl3pPr>
              <a:defRPr>
                <a:latin typeface="Garamond" panose="02020404030301010803" pitchFamily="18" charset="0"/>
              </a:defRPr>
            </a:lvl3pPr>
            <a:lvl4pPr>
              <a:defRPr>
                <a:latin typeface="Garamond" panose="02020404030301010803" pitchFamily="18" charset="0"/>
              </a:defRPr>
            </a:lvl4pPr>
            <a:lvl5pPr>
              <a:defRPr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  <a:lvl2pPr>
              <a:defRPr>
                <a:latin typeface="Garamond" panose="02020404030301010803" pitchFamily="18" charset="0"/>
              </a:defRPr>
            </a:lvl2pPr>
            <a:lvl3pPr>
              <a:defRPr>
                <a:latin typeface="Garamond" panose="02020404030301010803" pitchFamily="18" charset="0"/>
              </a:defRPr>
            </a:lvl3pPr>
            <a:lvl4pPr>
              <a:defRPr>
                <a:latin typeface="Garamond" panose="02020404030301010803" pitchFamily="18" charset="0"/>
              </a:defRPr>
            </a:lvl4pPr>
            <a:lvl5pPr>
              <a:defRPr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Rectangle 13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304799" y="6356351"/>
            <a:ext cx="599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Workshop: Teaching by Demonstration for Industrial Applications</a:t>
            </a:r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704896" y="6125094"/>
            <a:ext cx="2182247" cy="570463"/>
            <a:chOff x="-2223636" y="5906850"/>
            <a:chExt cx="3202871" cy="875862"/>
          </a:xfrm>
        </p:grpSpPr>
        <p:pic>
          <p:nvPicPr>
            <p:cNvPr id="19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-2223636" y="5906850"/>
              <a:ext cx="2510834" cy="875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9352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40172-F4DE-4AA1-8E02-1D48342D760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Rectangle 15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Footer Placeholder 3"/>
          <p:cNvSpPr txBox="1">
            <a:spLocks/>
          </p:cNvSpPr>
          <p:nvPr userDrawn="1"/>
        </p:nvSpPr>
        <p:spPr>
          <a:xfrm>
            <a:off x="304799" y="6356351"/>
            <a:ext cx="599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Workshop: Teaching by Demonstration for Industrial Applications</a:t>
            </a:r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704896" y="6125094"/>
            <a:ext cx="2182247" cy="570463"/>
            <a:chOff x="-2223636" y="5906850"/>
            <a:chExt cx="3202871" cy="875862"/>
          </a:xfrm>
        </p:grpSpPr>
        <p:pic>
          <p:nvPicPr>
            <p:cNvPr id="21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-2223636" y="5906850"/>
              <a:ext cx="2510834" cy="875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7673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799" y="6356351"/>
            <a:ext cx="5991225" cy="365125"/>
          </a:xfrm>
        </p:spPr>
        <p:txBody>
          <a:bodyPr/>
          <a:lstStyle/>
          <a:p>
            <a:r>
              <a:rPr lang="en-US" dirty="0" smtClean="0"/>
              <a:t>Workshop: Teaching by Demonstration for Industrial Applications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Rectangle 11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5704896" y="6125094"/>
            <a:ext cx="2182247" cy="570463"/>
            <a:chOff x="-2223636" y="5906850"/>
            <a:chExt cx="3202871" cy="875862"/>
          </a:xfrm>
        </p:grpSpPr>
        <p:pic>
          <p:nvPicPr>
            <p:cNvPr id="14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-2223636" y="5906850"/>
              <a:ext cx="2510834" cy="875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690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95887" y="253218"/>
            <a:ext cx="6847449" cy="74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 8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Rectangle 10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391275" y="5732999"/>
            <a:ext cx="2510834" cy="1125001"/>
            <a:chOff x="0" y="5533669"/>
            <a:chExt cx="2510834" cy="1125001"/>
          </a:xfrm>
        </p:grpSpPr>
        <p:pic>
          <p:nvPicPr>
            <p:cNvPr id="13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724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95887" y="253218"/>
            <a:ext cx="6847449" cy="74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Rectangle 13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6391275" y="5732999"/>
            <a:ext cx="2510834" cy="1125001"/>
            <a:chOff x="0" y="5533669"/>
            <a:chExt cx="2510834" cy="1125001"/>
          </a:xfrm>
        </p:grpSpPr>
        <p:pic>
          <p:nvPicPr>
            <p:cNvPr id="16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09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95887" y="253218"/>
            <a:ext cx="6847449" cy="74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Rectangle 13"/>
          <p:cNvSpPr/>
          <p:nvPr userDrawn="1"/>
        </p:nvSpPr>
        <p:spPr>
          <a:xfrm>
            <a:off x="7558673" y="6391275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6391275" y="5732999"/>
            <a:ext cx="2510834" cy="1125001"/>
            <a:chOff x="0" y="5533669"/>
            <a:chExt cx="2510834" cy="1125001"/>
          </a:xfrm>
        </p:grpSpPr>
        <p:pic>
          <p:nvPicPr>
            <p:cNvPr id="16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147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30-Mar-17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28651" y="6331708"/>
            <a:ext cx="13073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E68CBA8-4DA0-4870-B7DE-06B5303E7CF6}" type="datetime3">
              <a:rPr lang="en-US" sz="1050" smtClean="0"/>
              <a:t>30 March 2017</a:t>
            </a:fld>
            <a:endParaRPr lang="en-US" sz="105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0075" y="6362700"/>
            <a:ext cx="1100431" cy="2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7921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14.png"/><Relationship Id="rId5" Type="http://schemas.openxmlformats.org/officeDocument/2006/relationships/image" Target="../media/image80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0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7" Type="http://schemas.openxmlformats.org/officeDocument/2006/relationships/image" Target="../media/image2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4.xml"/><Relationship Id="rId4" Type="http://schemas.openxmlformats.org/officeDocument/2006/relationships/video" Target="../media/media2.wm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85" y="-85726"/>
            <a:ext cx="8764438" cy="17764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/>
              <a:t>Teaching Assembly forces:</a:t>
            </a:r>
            <a:br>
              <a:rPr lang="en-US" dirty="0" smtClean="0"/>
            </a:br>
            <a:r>
              <a:rPr lang="en-US" sz="3200" dirty="0" smtClean="0"/>
              <a:t>The case of successful snap assembly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7548" y="1468438"/>
            <a:ext cx="7772400" cy="137001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b="1" dirty="0" smtClean="0"/>
              <a:t>Presenter: Prof. Zoe </a:t>
            </a:r>
            <a:r>
              <a:rPr lang="en-US" b="1" dirty="0" err="1" smtClean="0"/>
              <a:t>Doulgeri</a:t>
            </a:r>
            <a:endParaRPr lang="en-US" b="1" dirty="0" smtClean="0"/>
          </a:p>
        </p:txBody>
      </p:sp>
      <p:pic>
        <p:nvPicPr>
          <p:cNvPr id="5122" name="Picture 2" descr="Image result for iti certh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461" y="5637440"/>
            <a:ext cx="878339" cy="105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aristotle university of thessaloniki greece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76" y="5735904"/>
            <a:ext cx="2370765" cy="82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edia.h2020sarafun.eu/2015/03/cropped-Title_rev03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60" t="22000"/>
          <a:stretch/>
        </p:blipFill>
        <p:spPr bwMode="auto">
          <a:xfrm>
            <a:off x="7782280" y="5533669"/>
            <a:ext cx="1237895" cy="116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279" y="2529959"/>
            <a:ext cx="87769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u="sng" dirty="0">
                <a:latin typeface="Garamond" panose="02020404030301010803" pitchFamily="18" charset="0"/>
              </a:rPr>
              <a:t>Teaching assembly forces is challenging issue </a:t>
            </a:r>
            <a:r>
              <a:rPr lang="en-US" dirty="0" smtClean="0">
                <a:latin typeface="Garamond" panose="02020404030301010803" pitchFamily="18" charset="0"/>
              </a:rPr>
              <a:t>within </a:t>
            </a:r>
            <a:r>
              <a:rPr lang="en-US" dirty="0">
                <a:latin typeface="Garamond" panose="02020404030301010803" pitchFamily="18" charset="0"/>
              </a:rPr>
              <a:t>the context of fast assembly robot deployment as it does not involve gross motions that can be captured by visual perception systems from human demonstrations. The feasibility of </a:t>
            </a:r>
            <a:r>
              <a:rPr lang="en-US" u="sng" dirty="0">
                <a:latin typeface="Garamond" panose="02020404030301010803" pitchFamily="18" charset="0"/>
              </a:rPr>
              <a:t>controlling an assembly task by teaching the correct assembly forces to a robotic system is an open issue</a:t>
            </a:r>
            <a:r>
              <a:rPr lang="en-US" dirty="0">
                <a:latin typeface="Garamond" panose="02020404030301010803" pitchFamily="18" charset="0"/>
              </a:rPr>
              <a:t>. Collaborative human robot assembly and machine learning could be used in this direction. This presentation will aim to discuss the most promising directions by </a:t>
            </a:r>
            <a:r>
              <a:rPr lang="en-US" u="sng" dirty="0">
                <a:latin typeface="Garamond" panose="02020404030301010803" pitchFamily="18" charset="0"/>
              </a:rPr>
              <a:t>searching answers to a number of questions</a:t>
            </a:r>
            <a:r>
              <a:rPr lang="en-US" dirty="0">
                <a:latin typeface="Garamond" panose="02020404030301010803" pitchFamily="18" charset="0"/>
              </a:rPr>
              <a:t> </a:t>
            </a:r>
            <a:r>
              <a:rPr lang="en-US" dirty="0" smtClean="0">
                <a:latin typeface="Garamond" panose="02020404030301010803" pitchFamily="18" charset="0"/>
              </a:rPr>
              <a:t>as </a:t>
            </a:r>
            <a:r>
              <a:rPr lang="en-US" dirty="0">
                <a:latin typeface="Garamond" panose="02020404030301010803" pitchFamily="18" charset="0"/>
              </a:rPr>
              <a:t>well as describe</a:t>
            </a:r>
            <a:r>
              <a:rPr lang="en-US" u="sng" dirty="0">
                <a:latin typeface="Garamond" panose="02020404030301010803" pitchFamily="18" charset="0"/>
              </a:rPr>
              <a:t> a first attempt</a:t>
            </a:r>
            <a:r>
              <a:rPr lang="en-US" dirty="0">
                <a:latin typeface="Garamond" panose="02020404030301010803" pitchFamily="18" charset="0"/>
              </a:rPr>
              <a:t> developed within the </a:t>
            </a:r>
            <a:r>
              <a:rPr lang="en-US" dirty="0" err="1">
                <a:latin typeface="Garamond" panose="02020404030301010803" pitchFamily="18" charset="0"/>
              </a:rPr>
              <a:t>SARAFun</a:t>
            </a:r>
            <a:r>
              <a:rPr lang="en-US" dirty="0">
                <a:latin typeface="Garamond" panose="02020404030301010803" pitchFamily="18" charset="0"/>
              </a:rPr>
              <a:t> project for the </a:t>
            </a:r>
            <a:r>
              <a:rPr lang="en-US" dirty="0" err="1">
                <a:latin typeface="Garamond" panose="02020404030301010803" pitchFamily="18" charset="0"/>
              </a:rPr>
              <a:t>subproblem</a:t>
            </a:r>
            <a:r>
              <a:rPr lang="en-US" dirty="0">
                <a:latin typeface="Garamond" panose="02020404030301010803" pitchFamily="18" charset="0"/>
              </a:rPr>
              <a:t> of </a:t>
            </a:r>
            <a:r>
              <a:rPr lang="en-US" b="1" u="sng" dirty="0">
                <a:latin typeface="Garamond" panose="02020404030301010803" pitchFamily="18" charset="0"/>
              </a:rPr>
              <a:t>successful snap assembly detection</a:t>
            </a:r>
            <a:r>
              <a:rPr lang="en-US" u="sng" dirty="0">
                <a:latin typeface="Garamond" panose="02020404030301010803" pitchFamily="18" charset="0"/>
              </a:rPr>
              <a:t>.    </a:t>
            </a:r>
            <a:endParaRPr lang="el-GR" u="sng" dirty="0">
              <a:latin typeface="Garamond" panose="02020404030301010803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2279" y="2529959"/>
            <a:ext cx="8776946" cy="23083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7" name="Group 6"/>
          <p:cNvGrpSpPr/>
          <p:nvPr/>
        </p:nvGrpSpPr>
        <p:grpSpPr>
          <a:xfrm>
            <a:off x="152400" y="5533669"/>
            <a:ext cx="2510834" cy="1125001"/>
            <a:chOff x="0" y="5533669"/>
            <a:chExt cx="2510834" cy="1125001"/>
          </a:xfrm>
        </p:grpSpPr>
        <p:pic>
          <p:nvPicPr>
            <p:cNvPr id="5128" name="Picture 8" descr="http://www.erf2017.eu/wp-content/uploads/2016/06/Robotics_forum_lscape_logo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226"/>
            <a:stretch/>
          </p:blipFill>
          <p:spPr bwMode="auto">
            <a:xfrm>
              <a:off x="0" y="5533669"/>
              <a:ext cx="2510834" cy="87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39316" y="6320116"/>
              <a:ext cx="6399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Roboto Slab" pitchFamily="2" charset="0"/>
                  <a:cs typeface="Arial" panose="020B0604020202020204" pitchFamily="34" charset="0"/>
                </a:rPr>
                <a:t>2017</a:t>
              </a:r>
              <a:endParaRPr lang="el-GR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Roboto Slab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8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57200" y="485775"/>
            <a:ext cx="7924800" cy="8001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07505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Garamond" panose="02020404030301010803" pitchFamily="18" charset="0"/>
              </a:rPr>
              <a:t>Introduction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29842" y="1309688"/>
            <a:ext cx="3868340" cy="823912"/>
          </a:xfrm>
        </p:spPr>
        <p:txBody>
          <a:bodyPr/>
          <a:lstStyle/>
          <a:p>
            <a:r>
              <a:rPr lang="en-US" dirty="0" smtClean="0">
                <a:latin typeface="Garamond" panose="02020404030301010803" pitchFamily="18" charset="0"/>
              </a:rPr>
              <a:t>Motivation</a:t>
            </a:r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29842" y="2133600"/>
            <a:ext cx="3868340" cy="3684588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Garamond" panose="02020404030301010803" pitchFamily="18" charset="0"/>
              </a:rPr>
              <a:t>Contemporary assembly lines require increased adaptability with minimum external programming and tooling.</a:t>
            </a:r>
          </a:p>
          <a:p>
            <a:r>
              <a:rPr lang="en-US" sz="2200" dirty="0" smtClean="0">
                <a:latin typeface="Garamond" panose="02020404030301010803" pitchFamily="18" charset="0"/>
              </a:rPr>
              <a:t>Human-robot sharing of the work space opens new opportunities and challenges.</a:t>
            </a:r>
          </a:p>
          <a:p>
            <a:r>
              <a:rPr lang="en-US" sz="2200" dirty="0" smtClean="0">
                <a:latin typeface="Garamond" panose="02020404030301010803" pitchFamily="18" charset="0"/>
              </a:rPr>
              <a:t>Methods for fast </a:t>
            </a:r>
            <a:r>
              <a:rPr lang="en-US" sz="2200" dirty="0">
                <a:latin typeface="Garamond" panose="02020404030301010803" pitchFamily="18" charset="0"/>
              </a:rPr>
              <a:t>robot deployment </a:t>
            </a:r>
            <a:r>
              <a:rPr lang="en-US" sz="2200" dirty="0" smtClean="0">
                <a:latin typeface="Garamond" panose="02020404030301010803" pitchFamily="18" charset="0"/>
              </a:rPr>
              <a:t>are required to reduce </a:t>
            </a:r>
            <a:r>
              <a:rPr lang="en-US" sz="2200" dirty="0">
                <a:latin typeface="Garamond" panose="02020404030301010803" pitchFamily="18" charset="0"/>
              </a:rPr>
              <a:t>assembly set-up </a:t>
            </a:r>
            <a:r>
              <a:rPr lang="en-US" sz="2200" dirty="0" smtClean="0">
                <a:latin typeface="Garamond" panose="02020404030301010803" pitchFamily="18" charset="0"/>
              </a:rPr>
              <a:t>time.</a:t>
            </a:r>
            <a:endParaRPr lang="en-US" sz="2200" dirty="0">
              <a:latin typeface="Garamond" panose="02020404030301010803" pitchFamily="18" charset="0"/>
            </a:endParaRPr>
          </a:p>
          <a:p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29150" y="1309688"/>
            <a:ext cx="3887391" cy="823912"/>
          </a:xfrm>
        </p:spPr>
        <p:txBody>
          <a:bodyPr/>
          <a:lstStyle/>
          <a:p>
            <a:r>
              <a:rPr lang="en-US" dirty="0" smtClean="0">
                <a:latin typeface="Garamond" panose="02020404030301010803" pitchFamily="18" charset="0"/>
              </a:rPr>
              <a:t>Solution</a:t>
            </a:r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29150" y="2133600"/>
            <a:ext cx="3887391" cy="368458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Garamond" panose="02020404030301010803" pitchFamily="18" charset="0"/>
              </a:rPr>
              <a:t>Assembly task can be demonstrated by human.</a:t>
            </a:r>
          </a:p>
          <a:p>
            <a:r>
              <a:rPr lang="en-US" dirty="0" smtClean="0">
                <a:latin typeface="Garamond" panose="02020404030301010803" pitchFamily="18" charset="0"/>
              </a:rPr>
              <a:t>A Snap </a:t>
            </a:r>
            <a:r>
              <a:rPr lang="en-US" dirty="0">
                <a:latin typeface="Garamond" panose="02020404030301010803" pitchFamily="18" charset="0"/>
              </a:rPr>
              <a:t>Assembly of two small parts </a:t>
            </a:r>
            <a:r>
              <a:rPr lang="en-US" dirty="0" smtClean="0">
                <a:latin typeface="Garamond" panose="02020404030301010803" pitchFamily="18" charset="0"/>
              </a:rPr>
              <a:t>involve </a:t>
            </a:r>
            <a:r>
              <a:rPr lang="en-US" dirty="0">
                <a:latin typeface="Garamond" panose="02020404030301010803" pitchFamily="18" charset="0"/>
              </a:rPr>
              <a:t>contact forces developed between the mating </a:t>
            </a:r>
            <a:r>
              <a:rPr lang="en-US" dirty="0" smtClean="0">
                <a:latin typeface="Garamond" panose="02020404030301010803" pitchFamily="18" charset="0"/>
              </a:rPr>
              <a:t>parts</a:t>
            </a:r>
            <a:r>
              <a:rPr lang="en-US" dirty="0">
                <a:latin typeface="Garamond" panose="02020404030301010803" pitchFamily="18" charset="0"/>
              </a:rPr>
              <a:t> </a:t>
            </a:r>
            <a:r>
              <a:rPr lang="en-US" dirty="0" smtClean="0">
                <a:latin typeface="Garamond" panose="02020404030301010803" pitchFamily="18" charset="0"/>
              </a:rPr>
              <a:t>that can be </a:t>
            </a:r>
            <a:r>
              <a:rPr lang="en-US" u="sng" dirty="0" smtClean="0">
                <a:latin typeface="Garamond" panose="02020404030301010803" pitchFamily="18" charset="0"/>
              </a:rPr>
              <a:t>identified via human-robot</a:t>
            </a:r>
            <a:r>
              <a:rPr lang="en-US" dirty="0" smtClean="0">
                <a:latin typeface="Garamond" panose="02020404030301010803" pitchFamily="18" charset="0"/>
              </a:rPr>
              <a:t> collaborative assembly.</a:t>
            </a:r>
          </a:p>
          <a:p>
            <a:r>
              <a:rPr lang="en-US" dirty="0">
                <a:latin typeface="Garamond" panose="02020404030301010803" pitchFamily="18" charset="0"/>
              </a:rPr>
              <a:t>Robot operates as a </a:t>
            </a:r>
            <a:r>
              <a:rPr lang="en-US" u="sng" dirty="0">
                <a:latin typeface="Garamond" panose="02020404030301010803" pitchFamily="18" charset="0"/>
              </a:rPr>
              <a:t>smart sensor</a:t>
            </a:r>
            <a:r>
              <a:rPr lang="en-US" dirty="0">
                <a:latin typeface="Garamond" panose="02020404030301010803" pitchFamily="18" charset="0"/>
              </a:rPr>
              <a:t> capturing assembly forces.</a:t>
            </a:r>
          </a:p>
          <a:p>
            <a:r>
              <a:rPr lang="en-US" dirty="0" smtClean="0">
                <a:latin typeface="Garamond" panose="02020404030301010803" pitchFamily="18" charset="0"/>
              </a:rPr>
              <a:t>Human identifies </a:t>
            </a:r>
            <a:r>
              <a:rPr lang="en-US" u="sng" dirty="0" smtClean="0">
                <a:latin typeface="Garamond" panose="02020404030301010803" pitchFamily="18" charset="0"/>
              </a:rPr>
              <a:t>successful</a:t>
            </a:r>
            <a:r>
              <a:rPr lang="en-US" dirty="0" smtClean="0">
                <a:latin typeface="Garamond" panose="02020404030301010803" pitchFamily="18" charset="0"/>
              </a:rPr>
              <a:t> assembly completion.</a:t>
            </a:r>
          </a:p>
        </p:txBody>
      </p:sp>
    </p:spTree>
    <p:extLst>
      <p:ext uri="{BB962C8B-B14F-4D97-AF65-F5344CB8AC3E}">
        <p14:creationId xmlns:p14="http://schemas.microsoft.com/office/powerpoint/2010/main" val="354040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79634"/>
              </p:ext>
            </p:extLst>
          </p:nvPr>
        </p:nvGraphicFramePr>
        <p:xfrm>
          <a:off x="593727" y="1764237"/>
          <a:ext cx="5568948" cy="427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Acrobat Document" r:id="rId3" imgW="3485880" imgH="3726720" progId="AcroExch.Document.7">
                  <p:embed/>
                </p:oleObj>
              </mc:Choice>
              <mc:Fallback>
                <p:oleObj name="Acrobat Document" r:id="rId3" imgW="3485880" imgH="3726720" progId="AcroExch.Document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7" y="1764237"/>
                        <a:ext cx="5568948" cy="4274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457200" y="133350"/>
            <a:ext cx="6029325" cy="15049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628650" y="365126"/>
            <a:ext cx="5686425" cy="1082674"/>
          </a:xfrm>
        </p:spPr>
        <p:txBody>
          <a:bodyPr>
            <a:noAutofit/>
          </a:bodyPr>
          <a:lstStyle/>
          <a:p>
            <a:r>
              <a:rPr lang="en-US" sz="3600" dirty="0"/>
              <a:t>A Fast Deployment Strategy for Successful Snap </a:t>
            </a:r>
            <a:r>
              <a:rPr lang="en-US" sz="3600" dirty="0" smtClean="0"/>
              <a:t>Assembly Detection</a:t>
            </a:r>
            <a:endParaRPr 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2" b="7817"/>
          <a:stretch/>
        </p:blipFill>
        <p:spPr bwMode="auto">
          <a:xfrm>
            <a:off x="6638925" y="171450"/>
            <a:ext cx="2316189" cy="171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8344" y="6058437"/>
            <a:ext cx="531222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Y</a:t>
            </a:r>
            <a:r>
              <a:rPr lang="en-GB" sz="1200" dirty="0"/>
              <a:t>. </a:t>
            </a:r>
            <a:r>
              <a:rPr lang="en-GB" sz="1200" dirty="0" err="1"/>
              <a:t>Koveos</a:t>
            </a:r>
            <a:r>
              <a:rPr lang="en-GB" sz="1200" dirty="0"/>
              <a:t>, </a:t>
            </a:r>
            <a:r>
              <a:rPr lang="en-GB" sz="1200" dirty="0" err="1"/>
              <a:t>D.Papageorgiou</a:t>
            </a:r>
            <a:r>
              <a:rPr lang="en-GB" sz="1200" dirty="0"/>
              <a:t>, S. </a:t>
            </a:r>
            <a:r>
              <a:rPr lang="en-GB" sz="1200" dirty="0" err="1"/>
              <a:t>Doltsinis</a:t>
            </a:r>
            <a:r>
              <a:rPr lang="en-GB" sz="1200" dirty="0"/>
              <a:t>, Z. Doulgeri, “A Fast Robot Deployment Strategy for Successful </a:t>
            </a:r>
            <a:r>
              <a:rPr lang="en-GB" sz="1200" dirty="0" smtClean="0"/>
              <a:t>Snap </a:t>
            </a:r>
            <a:r>
              <a:rPr lang="en-GB" sz="1200" dirty="0"/>
              <a:t>Assembly”, 2016 IEEE International Symposium on Robotics and Intelligent Sensors (IRIS2016), At </a:t>
            </a:r>
            <a:r>
              <a:rPr lang="en-GB" sz="1200" dirty="0" smtClean="0"/>
              <a:t>Tokyo Japan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1175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615460" y="5753100"/>
            <a:ext cx="3528540" cy="1123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4" name="Rounded Rectangle 23"/>
          <p:cNvSpPr/>
          <p:nvPr/>
        </p:nvSpPr>
        <p:spPr>
          <a:xfrm>
            <a:off x="457200" y="247650"/>
            <a:ext cx="7924800" cy="13239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28650" y="433071"/>
            <a:ext cx="7037070" cy="1070609"/>
          </a:xfrm>
        </p:spPr>
        <p:txBody>
          <a:bodyPr>
            <a:normAutofit fontScale="90000"/>
          </a:bodyPr>
          <a:lstStyle/>
          <a:p>
            <a:r>
              <a:rPr lang="en-US" dirty="0"/>
              <a:t>Wavelet based pattern Identification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700390" y="2030330"/>
                <a:ext cx="2091150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𝜓</m:t>
                    </m:r>
                    <m:d>
                      <m:d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350" dirty="0">
                    <a:latin typeface="Garamond" panose="02020404030301010803" pitchFamily="18" charset="0"/>
                  </a:rPr>
                  <a:t> </a:t>
                </a:r>
                <a:endParaRPr lang="en-US" sz="135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390" y="2030330"/>
                <a:ext cx="2091150" cy="300082"/>
              </a:xfrm>
              <a:prstGeom prst="rect">
                <a:avLst/>
              </a:prstGeom>
              <a:blipFill rotWithShape="0">
                <a:blip r:embed="rId3"/>
                <a:stretch>
                  <a:fillRect b="-8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596879" y="1863680"/>
                <a:ext cx="2477271" cy="848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35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𝜓</m:t>
                    </m:r>
                    <m:d>
                      <m:d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p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sSup>
                      <m:sSup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p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35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nary>
                      <m:nary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𝜓</m:t>
                        </m:r>
                        <m:d>
                          <m:d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ⅆ</m:t>
                        </m:r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nary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35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nary>
                      <m:naryPr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𝜓</m:t>
                            </m:r>
                            <m:d>
                              <m:dPr>
                                <m:ctrlPr>
                                  <a:rPr lang="en-US" sz="1350" i="1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35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ⅆ</m:t>
                        </m:r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&lt;+∞</m:t>
                        </m:r>
                      </m:e>
                    </m:nary>
                  </m:oMath>
                </a14:m>
                <a:endParaRPr lang="en-US" sz="135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879" y="1863680"/>
                <a:ext cx="2477271" cy="848694"/>
              </a:xfrm>
              <a:prstGeom prst="rect">
                <a:avLst/>
              </a:prstGeom>
              <a:blipFill rotWithShape="0">
                <a:blip r:embed="rId4"/>
                <a:stretch>
                  <a:fillRect l="-246" t="-18705" b="-69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741048" y="3492021"/>
                <a:ext cx="2846228" cy="5515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350" i="1">
                          <a:latin typeface="Cambria Math" panose="02040503050406030204" pitchFamily="18" charset="0"/>
                        </a:rPr>
                        <m:t>𝑊</m:t>
                      </m:r>
                      <m:d>
                        <m:dPr>
                          <m:ctrlPr>
                            <a:rPr lang="en-US" sz="135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</m:d>
                      <m:r>
                        <a:rPr lang="en-US" sz="135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35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35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rad>
                        </m:den>
                      </m:f>
                      <m:nary>
                        <m:naryPr>
                          <m:ctrlPr>
                            <a:rPr lang="en-US" sz="135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+∞</m:t>
                          </m:r>
                        </m:sup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35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𝜓</m:t>
                          </m:r>
                          <m:d>
                            <m:dPr>
                              <m:ctrlPr>
                                <a:rPr lang="en-US" sz="135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35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35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35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35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𝜏</m:t>
                                  </m:r>
                                </m:num>
                                <m:den>
                                  <m:r>
                                    <a:rPr lang="en-US" sz="135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e>
                          </m:d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ⅆ</m:t>
                          </m:r>
                          <m:r>
                            <a:rPr lang="en-US" sz="13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nary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1048" y="3492021"/>
                <a:ext cx="2846228" cy="551561"/>
              </a:xfrm>
              <a:prstGeom prst="rect">
                <a:avLst/>
              </a:prstGeom>
              <a:blipFill rotWithShape="0">
                <a:blip r:embed="rId5"/>
                <a:stretch>
                  <a:fillRect t="-147778" b="-2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667165" y="3605966"/>
                <a:ext cx="2203232" cy="4228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sz="1350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35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35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e>
                            <m:sub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e>
                      </m:d>
                      <m:r>
                        <a:rPr lang="en-US" sz="135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350" i="1"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1350" i="1"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35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35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en-US" sz="135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∈</m:t>
                              </m:r>
                              <m:d>
                                <m:dPr>
                                  <m:ctrlPr>
                                    <a:rPr lang="en-US" sz="135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35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0,</m:t>
                                  </m:r>
                                  <m:r>
                                    <a:rPr lang="en-US" sz="135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lim>
                          </m:limLow>
                        </m:fName>
                        <m:e>
                          <m:r>
                            <a:rPr lang="en-US" sz="1350" i="1">
                              <a:latin typeface="Cambria Math" panose="02040503050406030204" pitchFamily="18" charset="0"/>
                            </a:rPr>
                            <m:t>𝑊</m:t>
                          </m:r>
                          <m:d>
                            <m:dPr>
                              <m:ctrlPr>
                                <a:rPr lang="en-US" sz="13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35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165" y="3605966"/>
                <a:ext cx="2203232" cy="42287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830204" y="3604387"/>
                <a:ext cx="2296463" cy="3316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sSub>
                          <m:sSub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,</m:t>
                        </m:r>
                        <m:d>
                          <m:d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1+</m:t>
                            </m:r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sSub>
                          <m:sSubPr>
                            <m:ctrlPr>
                              <a:rPr lang="en-US" sz="135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135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350" dirty="0">
                    <a:latin typeface="Garamond" panose="02020404030301010803" pitchFamily="18" charset="0"/>
                  </a:rPr>
                  <a:t> </a:t>
                </a:r>
                <a:endParaRPr lang="en-US" sz="135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204" y="3604387"/>
                <a:ext cx="2296463" cy="331629"/>
              </a:xfrm>
              <a:prstGeom prst="rect">
                <a:avLst/>
              </a:prstGeom>
              <a:blipFill rotWithShape="0">
                <a:blip r:embed="rId7"/>
                <a:stretch>
                  <a:fillRect b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643880" y="5844470"/>
                <a:ext cx="3500120" cy="4178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 smtClean="0"/>
                  <a:t>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sz="135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35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sz="135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35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35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135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1350" dirty="0">
                    <a:latin typeface="Garamond" panose="02020404030301010803" pitchFamily="18" charset="0"/>
                  </a:rPr>
                  <a:t> </a:t>
                </a:r>
                <a:r>
                  <a:rPr lang="en-US" sz="1350" dirty="0" smtClean="0">
                    <a:latin typeface="Garamond" panose="02020404030301010803" pitchFamily="18" charset="0"/>
                  </a:rPr>
                  <a:t>, where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sz="135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35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350" dirty="0" smtClean="0">
                    <a:latin typeface="Garamond" panose="02020404030301010803" pitchFamily="18" charset="0"/>
                  </a:rPr>
                  <a:t> the robot tip velocity</a:t>
                </a:r>
                <a:endParaRPr lang="en-US" sz="135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3880" y="5844470"/>
                <a:ext cx="3500120" cy="41780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1147313" y="1823289"/>
            <a:ext cx="1535502" cy="1078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Garamond" panose="02020404030301010803" pitchFamily="18" charset="0"/>
              </a:rPr>
              <a:t>Human-Robot collaborative assembly</a:t>
            </a:r>
            <a:endParaRPr lang="en-US" dirty="0">
              <a:latin typeface="Garamond" panose="02020404030301010803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700580" y="1825765"/>
                <a:ext cx="1829760" cy="10783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Garamond" panose="02020404030301010803" pitchFamily="18" charset="0"/>
                    <a:ea typeface="Cambria Math" panose="02040503050406030204" pitchFamily="18" charset="0"/>
                  </a:rPr>
                  <a:t>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and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latin typeface="Garamond" panose="02020404030301010803" pitchFamily="18" charset="0"/>
                  </a:rPr>
                  <a:t>such </a:t>
                </a:r>
                <a:r>
                  <a:rPr lang="en-US" dirty="0" smtClean="0">
                    <a:latin typeface="Garamond" panose="02020404030301010803" pitchFamily="18" charset="0"/>
                  </a:rPr>
                  <a:t>that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𝜓</m:t>
                    </m:r>
                    <m:d>
                      <m:dPr>
                        <m:ctrlP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Garamond" panose="02020404030301010803" pitchFamily="18" charset="0"/>
                  </a:rPr>
                  <a:t> is wavelet admissible </a:t>
                </a:r>
                <a:endParaRPr lang="en-US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0580" y="1825765"/>
                <a:ext cx="1829760" cy="1078302"/>
              </a:xfrm>
              <a:prstGeom prst="rect">
                <a:avLst/>
              </a:prstGeom>
              <a:blipFill rotWithShape="0">
                <a:blip r:embed="rId9"/>
                <a:stretch>
                  <a:fillRect l="-2318" t="-7865" r="-4967" b="-13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>
            <a:stCxn id="2" idx="3"/>
            <a:endCxn id="12" idx="1"/>
          </p:cNvCxnSpPr>
          <p:nvPr/>
        </p:nvCxnSpPr>
        <p:spPr>
          <a:xfrm>
            <a:off x="2682815" y="2362440"/>
            <a:ext cx="2017765" cy="2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754594" y="4110747"/>
                <a:ext cx="1535502" cy="10783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Wavelet transformation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𝑊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</m:d>
                  </m:oMath>
                </a14:m>
                <a:endParaRPr lang="en-US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594" y="4110747"/>
                <a:ext cx="1535502" cy="1078302"/>
              </a:xfrm>
              <a:prstGeom prst="rect">
                <a:avLst/>
              </a:prstGeom>
              <a:blipFill rotWithShape="0">
                <a:blip r:embed="rId10"/>
                <a:stretch>
                  <a:fillRect l="-2756" r="-55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78987" y="3872704"/>
                <a:ext cx="1282173" cy="58529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Assembly signal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 </a:t>
                </a:r>
                <a:endParaRPr lang="en-US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987" y="3872704"/>
                <a:ext cx="1282173" cy="585291"/>
              </a:xfrm>
              <a:prstGeom prst="rect">
                <a:avLst/>
              </a:prstGeom>
              <a:blipFill rotWithShape="0">
                <a:blip r:embed="rId11"/>
                <a:stretch>
                  <a:fillRect t="-9184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85689" y="4601544"/>
                <a:ext cx="1575471" cy="81894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Collaborative assembly wavelet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𝜓</m:t>
                    </m:r>
                    <m:d>
                      <m:dPr>
                        <m:ctrlP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89" y="4601544"/>
                <a:ext cx="1575471" cy="818940"/>
              </a:xfrm>
              <a:prstGeom prst="rect">
                <a:avLst/>
              </a:prstGeom>
              <a:blipFill rotWithShape="0">
                <a:blip r:embed="rId12"/>
                <a:stretch>
                  <a:fillRect t="-8824" b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4992235" y="4132414"/>
            <a:ext cx="1553092" cy="1042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Garamond" panose="02020404030301010803" pitchFamily="18" charset="0"/>
                <a:ea typeface="Cambria Math" panose="02040503050406030204" pitchFamily="18" charset="0"/>
              </a:rPr>
              <a:t>Find the wavelet transformation maximum </a:t>
            </a:r>
            <a:endParaRPr lang="en-US" dirty="0">
              <a:latin typeface="Garamond" panose="02020404030301010803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115082" y="4110747"/>
                <a:ext cx="1553092" cy="10783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Tune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*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 smtClean="0">
                    <a:latin typeface="Garamond" panose="02020404030301010803" pitchFamily="18" charset="0"/>
                    <a:ea typeface="Cambria Math" panose="02040503050406030204" pitchFamily="18" charset="0"/>
                  </a:rPr>
                  <a:t>* through an exhaustive search</a:t>
                </a:r>
                <a:endParaRPr lang="en-US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5082" y="4110747"/>
                <a:ext cx="1553092" cy="1078302"/>
              </a:xfrm>
              <a:prstGeom prst="rect">
                <a:avLst/>
              </a:prstGeom>
              <a:blipFill rotWithShape="0">
                <a:blip r:embed="rId13"/>
                <a:stretch>
                  <a:fillRect t="-7263" r="-2724" b="-145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Straight Arrow Connector 33"/>
          <p:cNvCxnSpPr>
            <a:stCxn id="19" idx="3"/>
            <a:endCxn id="16" idx="1"/>
          </p:cNvCxnSpPr>
          <p:nvPr/>
        </p:nvCxnSpPr>
        <p:spPr>
          <a:xfrm>
            <a:off x="1661160" y="4165350"/>
            <a:ext cx="1093434" cy="484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8" idx="3"/>
            <a:endCxn id="16" idx="1"/>
          </p:cNvCxnSpPr>
          <p:nvPr/>
        </p:nvCxnSpPr>
        <p:spPr>
          <a:xfrm flipV="1">
            <a:off x="1661160" y="4649898"/>
            <a:ext cx="1093434" cy="3611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6" idx="3"/>
            <a:endCxn id="29" idx="1"/>
          </p:cNvCxnSpPr>
          <p:nvPr/>
        </p:nvCxnSpPr>
        <p:spPr>
          <a:xfrm>
            <a:off x="4290096" y="4649898"/>
            <a:ext cx="702139" cy="3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9" idx="3"/>
            <a:endCxn id="30" idx="1"/>
          </p:cNvCxnSpPr>
          <p:nvPr/>
        </p:nvCxnSpPr>
        <p:spPr>
          <a:xfrm flipV="1">
            <a:off x="6545327" y="4649898"/>
            <a:ext cx="569755" cy="3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80426" y="5847445"/>
                <a:ext cx="42963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1" indent="-2857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Garamond" panose="02020404030301010803" pitchFamily="18" charset="0"/>
                  </a:rPr>
                  <a:t>Every new assembly signal should have a maximum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𝑀</m:t>
                        </m:r>
                      </m:sub>
                    </m:sSub>
                  </m:oMath>
                </a14:m>
                <a:r>
                  <a:rPr lang="en-US" sz="1400" dirty="0">
                    <a:latin typeface="Garamond" panose="02020404030301010803" pitchFamily="18" charset="0"/>
                  </a:rPr>
                  <a:t> within the tuned limits to be successful</a:t>
                </a:r>
                <a:r>
                  <a:rPr lang="en-US" sz="1400" dirty="0" smtClean="0">
                    <a:latin typeface="Garamond" panose="02020404030301010803" pitchFamily="18" charset="0"/>
                  </a:rPr>
                  <a:t>.</a:t>
                </a:r>
                <a:endParaRPr lang="en-US" sz="14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26" y="5847445"/>
                <a:ext cx="4296324" cy="523220"/>
              </a:xfrm>
              <a:prstGeom prst="rect">
                <a:avLst/>
              </a:prstGeom>
              <a:blipFill rotWithShape="0">
                <a:blip r:embed="rId14"/>
                <a:stretch>
                  <a:fillRect l="-284" t="-2326" b="-1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085657" y="2929953"/>
                <a:ext cx="42963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sz="1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1400" dirty="0" smtClean="0">
                    <a:latin typeface="Garamond" panose="02020404030301010803" pitchFamily="18" charset="0"/>
                  </a:rPr>
                  <a:t> is the captured force derivative during assembly</a:t>
                </a:r>
                <a:endParaRPr lang="en-US" sz="14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657" y="2929953"/>
                <a:ext cx="4296324" cy="307777"/>
              </a:xfrm>
              <a:prstGeom prst="rect">
                <a:avLst/>
              </a:prstGeom>
              <a:blipFill rotWithShape="0">
                <a:blip r:embed="rId15"/>
                <a:stretch>
                  <a:fillRect l="-142" t="-4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768781" y="5336639"/>
                <a:ext cx="3229156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135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1350" b="0" i="1" smtClean="0">
                        <a:latin typeface="Cambria Math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135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35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sz="135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3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</m:t>
                        </m:r>
                      </m:e>
                    </m:d>
                    <m:r>
                      <a:rPr lang="en-US" sz="13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50" dirty="0" smtClean="0">
                    <a:latin typeface="Garamond" panose="02020404030301010803" pitchFamily="18" charset="0"/>
                  </a:rPr>
                  <a:t>, where</a:t>
                </a:r>
                <a14:m>
                  <m:oMath xmlns:m="http://schemas.openxmlformats.org/officeDocument/2006/math">
                    <m:r>
                      <a:rPr lang="en-US" sz="135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35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350" dirty="0" smtClean="0">
                    <a:latin typeface="Garamond" panose="02020404030301010803" pitchFamily="18" charset="0"/>
                  </a:rPr>
                  <a:t> represents the human arm velocity during collaborative assembly</a:t>
                </a:r>
                <a:endParaRPr lang="en-US" sz="135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781" y="5336639"/>
                <a:ext cx="3229156" cy="507831"/>
              </a:xfrm>
              <a:prstGeom prst="rect">
                <a:avLst/>
              </a:prstGeom>
              <a:blipFill rotWithShape="1">
                <a:blip r:embed="rId16"/>
                <a:stretch>
                  <a:fillRect t="-1190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97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524625" y="5624751"/>
            <a:ext cx="86677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Rounded Rectangle 5"/>
          <p:cNvSpPr/>
          <p:nvPr/>
        </p:nvSpPr>
        <p:spPr>
          <a:xfrm>
            <a:off x="457200" y="247650"/>
            <a:ext cx="7924800" cy="13239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Experimental Results </a:t>
            </a:r>
            <a:r>
              <a:rPr lang="en-US" dirty="0" smtClean="0"/>
              <a:t>(plugs)- </a:t>
            </a:r>
            <a:br>
              <a:rPr lang="en-US" dirty="0" smtClean="0"/>
            </a:br>
            <a:r>
              <a:rPr lang="en-US" dirty="0" smtClean="0"/>
              <a:t>Wavelets</a:t>
            </a:r>
            <a:endParaRPr lang="en-US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54" y="1651165"/>
            <a:ext cx="7477796" cy="39369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2489" y="5624751"/>
            <a:ext cx="6613111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Garamond" panose="02020404030301010803" pitchFamily="18" charset="0"/>
              </a:rPr>
              <a:t>Rows indicate different assembly velocities (0.01, 0.02, 0.05, 0.1 m/s)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Garamond" panose="02020404030301010803" pitchFamily="18" charset="0"/>
              </a:rPr>
              <a:t>Results for successful (column 1) and failed assemblies (column 2, 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27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24625" y="5624751"/>
            <a:ext cx="86677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ounded Rectangle 4"/>
          <p:cNvSpPr/>
          <p:nvPr/>
        </p:nvSpPr>
        <p:spPr>
          <a:xfrm>
            <a:off x="457200" y="247650"/>
            <a:ext cx="7924800" cy="13239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Experimental Results </a:t>
            </a:r>
            <a:r>
              <a:rPr lang="en-US" dirty="0" smtClean="0"/>
              <a:t>(Belts)-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Wavelets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74" y="1665137"/>
            <a:ext cx="7479166" cy="40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3351" y="5657671"/>
            <a:ext cx="66294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Rows indicate different assembly velocities (0.01, 0.02, 0.05, 0.1 m/s)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Results for successful (column 1) and failed assemblies (column 2, 3)</a:t>
            </a:r>
          </a:p>
        </p:txBody>
      </p:sp>
    </p:spTree>
    <p:extLst>
      <p:ext uri="{BB962C8B-B14F-4D97-AF65-F5344CB8AC3E}">
        <p14:creationId xmlns:p14="http://schemas.microsoft.com/office/powerpoint/2010/main" val="23797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57200" y="247650"/>
            <a:ext cx="7924800" cy="13239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28649" y="365126"/>
            <a:ext cx="7057487" cy="1082674"/>
          </a:xfrm>
        </p:spPr>
        <p:txBody>
          <a:bodyPr>
            <a:noAutofit/>
          </a:bodyPr>
          <a:lstStyle/>
          <a:p>
            <a:r>
              <a:rPr lang="en-US" sz="3600" dirty="0"/>
              <a:t>Experimental Results </a:t>
            </a:r>
            <a:r>
              <a:rPr lang="en-US" sz="3600" dirty="0" smtClean="0"/>
              <a:t>(electric plugs)– </a:t>
            </a:r>
            <a:r>
              <a:rPr lang="en-US" sz="3600" dirty="0"/>
              <a:t>Assembly Forces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Forces developed during human-robot assembly and extracted wavelet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Successful Snap assembly force has distinct features 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151765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Logged forces during successful and unsuccessful </a:t>
            </a:r>
            <a:r>
              <a:rPr lang="en-US" dirty="0"/>
              <a:t>assemblies. 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Wrong approaching angle </a:t>
            </a: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nsufficient force</a:t>
            </a: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364" y="3451503"/>
            <a:ext cx="2227772" cy="21549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9"/>
          <a:stretch/>
        </p:blipFill>
        <p:spPr>
          <a:xfrm>
            <a:off x="912981" y="3437041"/>
            <a:ext cx="3630444" cy="190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4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457200" y="247650"/>
            <a:ext cx="7924800" cy="13239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029450" cy="107505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Snap assembly </a:t>
            </a:r>
            <a:br>
              <a:rPr lang="en-US" dirty="0" smtClean="0"/>
            </a:br>
            <a:r>
              <a:rPr lang="en-US" dirty="0" smtClean="0"/>
              <a:t>Implementation video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Human robot collaborative assembly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Autonomous Assembly</a:t>
            </a:r>
            <a:endParaRPr lang="en-US" dirty="0"/>
          </a:p>
        </p:txBody>
      </p:sp>
      <p:pic>
        <p:nvPicPr>
          <p:cNvPr id="4" name="auto_v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61980" y="3271837"/>
            <a:ext cx="4148670" cy="2333626"/>
          </a:xfrm>
          <a:prstGeom prst="rect">
            <a:avLst/>
          </a:prstGeom>
        </p:spPr>
      </p:pic>
      <p:pic>
        <p:nvPicPr>
          <p:cNvPr id="2" name="erf1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0048" y="3271837"/>
            <a:ext cx="4148669" cy="233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57200" y="247650"/>
            <a:ext cx="7924800" cy="13239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– 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strategy focused on successful snap assembly detection was presented</a:t>
            </a:r>
          </a:p>
          <a:p>
            <a:r>
              <a:rPr lang="en-US" dirty="0" smtClean="0"/>
              <a:t>A robot can learn a pattern of forces from human-robot collaborative assembly by acting as a smart sensor</a:t>
            </a:r>
          </a:p>
          <a:p>
            <a:r>
              <a:rPr lang="en-US" dirty="0" smtClean="0"/>
              <a:t>Snap assembly forces allow generalization for different parts </a:t>
            </a:r>
            <a:r>
              <a:rPr lang="en-US" dirty="0"/>
              <a:t>assembly (machine learning)</a:t>
            </a:r>
            <a:endParaRPr lang="en-US" dirty="0" smtClean="0"/>
          </a:p>
          <a:p>
            <a:r>
              <a:rPr lang="en-US" dirty="0" smtClean="0"/>
              <a:t>Do different phases of other assembly types allow successful detection in a similar manner (force based)?</a:t>
            </a:r>
          </a:p>
          <a:p>
            <a:r>
              <a:rPr lang="en-US" dirty="0" smtClean="0"/>
              <a:t>Could we use real-time methods to adapt the control strategy and increase success rates?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4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461C3B212FBF41BCBF21E5282C5BFD" ma:contentTypeVersion="2" ma:contentTypeDescription="Create a new document." ma:contentTypeScope="" ma:versionID="4d8c0567a71cedbbd5bb2983a911329d">
  <xsd:schema xmlns:xsd="http://www.w3.org/2001/XMLSchema" xmlns:xs="http://www.w3.org/2001/XMLSchema" xmlns:p="http://schemas.microsoft.com/office/2006/metadata/properties" xmlns:ns2="3a270841-045e-4d24-b5c8-b5dc47282f9f" targetNamespace="http://schemas.microsoft.com/office/2006/metadata/properties" ma:root="true" ma:fieldsID="4f5c6126b095ffa1123acef657e46704" ns2:_="">
    <xsd:import namespace="3a270841-045e-4d24-b5c8-b5dc47282f9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270841-045e-4d24-b5c8-b5dc47282f9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0C477-E9F5-4877-B7B3-C4A4194A4729}">
  <ds:schemaRefs>
    <ds:schemaRef ds:uri="http://purl.org/dc/dcmitype/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a270841-045e-4d24-b5c8-b5dc47282f9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B5B6CA9-44A7-40A5-AC1A-BDDAE1BC94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270841-045e-4d24-b5c8-b5dc47282f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C65EC0-9D70-45B6-88F6-F274946930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1097</TotalTime>
  <Words>745</Words>
  <Application>Microsoft Office PowerPoint</Application>
  <PresentationFormat>On-screen Show (4:3)</PresentationFormat>
  <Paragraphs>61</Paragraphs>
  <Slides>9</Slides>
  <Notes>3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Acrobat Document</vt:lpstr>
      <vt:lpstr>Teaching Assembly forces: The case of successful snap assembly</vt:lpstr>
      <vt:lpstr>Introduction</vt:lpstr>
      <vt:lpstr>A Fast Deployment Strategy for Successful Snap Assembly Detection</vt:lpstr>
      <vt:lpstr>Wavelet based pattern Identification</vt:lpstr>
      <vt:lpstr>Experimental Results (plugs)-  Wavelets</vt:lpstr>
      <vt:lpstr>Experimental Results (Belts)-  Wavelets</vt:lpstr>
      <vt:lpstr>Experimental Results (electric plugs)– Assembly Forces</vt:lpstr>
      <vt:lpstr>Snap assembly  Implementation video</vt:lpstr>
      <vt:lpstr>Conclusions – Future 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Mikael Hedelind</dc:creator>
  <cp:lastModifiedBy>Zoe</cp:lastModifiedBy>
  <cp:revision>150</cp:revision>
  <dcterms:created xsi:type="dcterms:W3CDTF">2015-03-07T11:11:24Z</dcterms:created>
  <dcterms:modified xsi:type="dcterms:W3CDTF">2017-03-30T14:56:02Z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0x010100C6461C3B212FBF41BCBF21E5282C5BFD</vt:lpwstr>
  </property>
</Properties>
</file>